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/>
      <a:tcStyle>
        <a:tcBdr/>
        <a:fill>
          <a:solidFill>
            <a:srgbClr val="FCE9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7"/>
  </p:normalViewPr>
  <p:slideViewPr>
    <p:cSldViewPr snapToGrid="0" snapToObjects="1">
      <p:cViewPr varScale="1">
        <p:scale>
          <a:sx n="55" d="100"/>
          <a:sy n="55" d="100"/>
        </p:scale>
        <p:origin x="6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7" name="Shape 2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📣 This is Slido interaction slide, please don't delete it.</a:t>
            </a:r>
            <a:br/>
            <a:r>
              <a:t>✅ Click on 'Present with Slido' and the poll will launch automatically when you get to this slide.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5" name="Shape 37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📣 This is Slido interaction slide, please don't delete it.</a:t>
            </a:r>
            <a:br/>
            <a:r>
              <a:t>✅ Click on 'Present with Slido' and the poll will launch automatically when you get to this slide.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7" name="Shape 38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📣 This is Slido interaction slide, please don't delete it.</a:t>
            </a:r>
            <a:br/>
            <a:r>
              <a:t>✅ Click on 'Present with Slido' and the poll will launch automatically when you get to this slide.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9" name="Shape 27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📣 This is Slido interaction slide, please don't delete it.</a:t>
            </a:r>
            <a:br/>
            <a:r>
              <a:t>✅ Click on 'Present with Slido' and the poll will launch automatically when you get to this slide.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1" name="Shape 29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📣 This is Slido interaction slide, please don't delete it.</a:t>
            </a:r>
            <a:br/>
            <a:r>
              <a:t>✅ Click on 'Present with Slido' and the poll will launch automatically when you get to this slide.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3" name="Shape 3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📣 This is Slido interaction slide, please don't delete it.</a:t>
            </a:r>
            <a:br/>
            <a:r>
              <a:t>✅ Click on 'Present with Slido' and the poll will launch automatically when you get to this slide.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5" name="Shape 31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📣 This is Slido interaction slide, please don't delete it.</a:t>
            </a:r>
            <a:br/>
            <a:r>
              <a:t>✅ Click on 'Present with Slido' and the poll will launch automatically when you get to this slide.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7" name="Shape 32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📣 This is Slido interaction slide, please don't delete it.</a:t>
            </a:r>
            <a:br/>
            <a:r>
              <a:t>✅ Click on 'Present with Slido' and the poll will launch automatically when you get to this slide.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9" name="Shape 33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📣 This is Slido interaction slide, please don't delete it.</a:t>
            </a:r>
            <a:br/>
            <a:r>
              <a:t>✅ Click on 'Present with Slido' and the poll will launch automatically when you get to this slide.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51" name="Shape 35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📣 This is Slido interaction slide, please don't delete it.</a:t>
            </a:r>
            <a:br/>
            <a:r>
              <a:t>✅ Click on 'Present with Slido' and the poll will launch automatically when you get to this slide.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r>
              <a:t>📣 This is Slido interaction slide, please don't delete it.</a:t>
            </a:r>
            <a:br/>
            <a:r>
              <a:t>✅ Click on 'Present with Slido' and the poll will launch automatically when you get to this slide.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0;p27"/>
          <p:cNvSpPr>
            <a:spLocks noGrp="1"/>
          </p:cNvSpPr>
          <p:nvPr>
            <p:ph type="pic" idx="21"/>
          </p:nvPr>
        </p:nvSpPr>
        <p:spPr>
          <a:xfrm>
            <a:off x="-311148" y="-304800"/>
            <a:ext cx="24999951" cy="14325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65;p36"/>
          <p:cNvSpPr>
            <a:spLocks noGrp="1"/>
          </p:cNvSpPr>
          <p:nvPr>
            <p:ph type="pic" sz="quarter" idx="21"/>
          </p:nvPr>
        </p:nvSpPr>
        <p:spPr>
          <a:xfrm>
            <a:off x="16392994" y="2417091"/>
            <a:ext cx="6115670" cy="577018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Google Shape;66;p36"/>
          <p:cNvSpPr>
            <a:spLocks noGrp="1"/>
          </p:cNvSpPr>
          <p:nvPr>
            <p:ph type="pic" sz="quarter" idx="22"/>
          </p:nvPr>
        </p:nvSpPr>
        <p:spPr>
          <a:xfrm>
            <a:off x="9896568" y="2417091"/>
            <a:ext cx="6115669" cy="577018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3908" cy="716099"/>
          </a:xfrm>
          <a:prstGeom prst="rect">
            <a:avLst/>
          </a:prstGeom>
        </p:spPr>
        <p:txBody>
          <a:bodyPr lIns="91399" tIns="91399" rIns="91399" bIns="91399" anchor="t"/>
          <a:lstStyle>
            <a:lvl1pPr algn="l">
              <a:defRPr sz="3600">
                <a:solidFill>
                  <a:srgbClr val="73757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17;p28"/>
          <p:cNvSpPr>
            <a:spLocks noGrp="1"/>
          </p:cNvSpPr>
          <p:nvPr>
            <p:ph type="pic" sz="quarter" idx="21"/>
          </p:nvPr>
        </p:nvSpPr>
        <p:spPr>
          <a:xfrm>
            <a:off x="2018214" y="5114897"/>
            <a:ext cx="3059061" cy="30590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" name="Google Shape;18;p28"/>
          <p:cNvSpPr>
            <a:spLocks noGrp="1"/>
          </p:cNvSpPr>
          <p:nvPr>
            <p:ph type="pic" sz="quarter" idx="22"/>
          </p:nvPr>
        </p:nvSpPr>
        <p:spPr>
          <a:xfrm>
            <a:off x="7362614" y="5114897"/>
            <a:ext cx="3059063" cy="30590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" name="Google Shape;19;p28"/>
          <p:cNvSpPr>
            <a:spLocks noGrp="1"/>
          </p:cNvSpPr>
          <p:nvPr>
            <p:ph type="pic" sz="quarter" idx="23"/>
          </p:nvPr>
        </p:nvSpPr>
        <p:spPr>
          <a:xfrm>
            <a:off x="12707015" y="5114897"/>
            <a:ext cx="3059062" cy="30590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6" name="Google Shape;20;p28"/>
          <p:cNvSpPr>
            <a:spLocks noGrp="1"/>
          </p:cNvSpPr>
          <p:nvPr>
            <p:ph type="pic" sz="quarter" idx="24"/>
          </p:nvPr>
        </p:nvSpPr>
        <p:spPr>
          <a:xfrm>
            <a:off x="18051417" y="5114897"/>
            <a:ext cx="3059063" cy="30590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23;p29"/>
          <p:cNvSpPr/>
          <p:nvPr/>
        </p:nvSpPr>
        <p:spPr>
          <a:xfrm rot="16200000">
            <a:off x="11823698" y="1162047"/>
            <a:ext cx="730255" cy="24377655"/>
          </a:xfrm>
          <a:prstGeom prst="rect">
            <a:avLst/>
          </a:prstGeom>
          <a:solidFill>
            <a:srgbClr val="3D698F">
              <a:alpha val="9411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grpSp>
        <p:nvGrpSpPr>
          <p:cNvPr id="37" name="Google Shape;24;p29"/>
          <p:cNvGrpSpPr/>
          <p:nvPr/>
        </p:nvGrpSpPr>
        <p:grpSpPr>
          <a:xfrm>
            <a:off x="547664" y="13233497"/>
            <a:ext cx="24552321" cy="264934"/>
            <a:chOff x="0" y="0"/>
            <a:chExt cx="24552320" cy="264932"/>
          </a:xfrm>
        </p:grpSpPr>
        <p:sp>
          <p:nvSpPr>
            <p:cNvPr id="35" name="Google Shape;25;p29"/>
            <p:cNvSpPr txBox="1"/>
            <p:nvPr/>
          </p:nvSpPr>
          <p:spPr>
            <a:xfrm>
              <a:off x="20316045" y="0"/>
              <a:ext cx="4236276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 algn="r"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36" name="Google Shape;26;p29"/>
            <p:cNvSpPr txBox="1"/>
            <p:nvPr/>
          </p:nvSpPr>
          <p:spPr>
            <a:xfrm>
              <a:off x="0" y="0"/>
              <a:ext cx="5172701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29;p30"/>
          <p:cNvSpPr/>
          <p:nvPr/>
        </p:nvSpPr>
        <p:spPr>
          <a:xfrm rot="16200000">
            <a:off x="11823698" y="1162047"/>
            <a:ext cx="730255" cy="24377655"/>
          </a:xfrm>
          <a:prstGeom prst="rect">
            <a:avLst/>
          </a:prstGeom>
          <a:solidFill>
            <a:srgbClr val="3D698F">
              <a:alpha val="9411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grpSp>
        <p:nvGrpSpPr>
          <p:cNvPr id="48" name="Google Shape;30;p30"/>
          <p:cNvGrpSpPr/>
          <p:nvPr/>
        </p:nvGrpSpPr>
        <p:grpSpPr>
          <a:xfrm>
            <a:off x="547664" y="13233497"/>
            <a:ext cx="24552321" cy="264934"/>
            <a:chOff x="0" y="0"/>
            <a:chExt cx="24552320" cy="264932"/>
          </a:xfrm>
        </p:grpSpPr>
        <p:sp>
          <p:nvSpPr>
            <p:cNvPr id="46" name="Google Shape;31;p30"/>
            <p:cNvSpPr txBox="1"/>
            <p:nvPr/>
          </p:nvSpPr>
          <p:spPr>
            <a:xfrm>
              <a:off x="20316045" y="0"/>
              <a:ext cx="4236276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 algn="r"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47" name="Google Shape;32;p30"/>
            <p:cNvSpPr txBox="1"/>
            <p:nvPr/>
          </p:nvSpPr>
          <p:spPr>
            <a:xfrm>
              <a:off x="0" y="0"/>
              <a:ext cx="5172701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49" name="Google Shape;33;p30"/>
          <p:cNvSpPr>
            <a:spLocks noGrp="1"/>
          </p:cNvSpPr>
          <p:nvPr>
            <p:ph type="pic" sz="half" idx="21"/>
          </p:nvPr>
        </p:nvSpPr>
        <p:spPr>
          <a:xfrm>
            <a:off x="11171580" y="0"/>
            <a:ext cx="13206070" cy="87700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36;p31"/>
          <p:cNvSpPr/>
          <p:nvPr/>
        </p:nvSpPr>
        <p:spPr>
          <a:xfrm rot="16200000">
            <a:off x="11823698" y="1162047"/>
            <a:ext cx="730255" cy="24377655"/>
          </a:xfrm>
          <a:prstGeom prst="rect">
            <a:avLst/>
          </a:prstGeom>
          <a:solidFill>
            <a:srgbClr val="3D698F">
              <a:alpha val="9411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grpSp>
        <p:nvGrpSpPr>
          <p:cNvPr id="60" name="Google Shape;37;p31"/>
          <p:cNvGrpSpPr/>
          <p:nvPr/>
        </p:nvGrpSpPr>
        <p:grpSpPr>
          <a:xfrm>
            <a:off x="547664" y="13233497"/>
            <a:ext cx="24552321" cy="264934"/>
            <a:chOff x="0" y="0"/>
            <a:chExt cx="24552320" cy="264932"/>
          </a:xfrm>
        </p:grpSpPr>
        <p:sp>
          <p:nvSpPr>
            <p:cNvPr id="58" name="Google Shape;38;p31"/>
            <p:cNvSpPr txBox="1"/>
            <p:nvPr/>
          </p:nvSpPr>
          <p:spPr>
            <a:xfrm>
              <a:off x="20316045" y="0"/>
              <a:ext cx="4236276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 algn="r"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59" name="Google Shape;39;p31"/>
            <p:cNvSpPr txBox="1"/>
            <p:nvPr/>
          </p:nvSpPr>
          <p:spPr>
            <a:xfrm>
              <a:off x="0" y="0"/>
              <a:ext cx="5172701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61" name="Google Shape;40;p31"/>
          <p:cNvSpPr>
            <a:spLocks noGrp="1"/>
          </p:cNvSpPr>
          <p:nvPr>
            <p:ph type="pic" sz="half" idx="21"/>
          </p:nvPr>
        </p:nvSpPr>
        <p:spPr>
          <a:xfrm>
            <a:off x="11001919" y="4492485"/>
            <a:ext cx="11338788" cy="723569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43;p32"/>
          <p:cNvSpPr/>
          <p:nvPr/>
        </p:nvSpPr>
        <p:spPr>
          <a:xfrm rot="16200000">
            <a:off x="11823698" y="1162047"/>
            <a:ext cx="730255" cy="24377655"/>
          </a:xfrm>
          <a:prstGeom prst="rect">
            <a:avLst/>
          </a:prstGeom>
          <a:solidFill>
            <a:srgbClr val="3D698F">
              <a:alpha val="9411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grpSp>
        <p:nvGrpSpPr>
          <p:cNvPr id="72" name="Google Shape;44;p32"/>
          <p:cNvGrpSpPr/>
          <p:nvPr/>
        </p:nvGrpSpPr>
        <p:grpSpPr>
          <a:xfrm>
            <a:off x="547664" y="13233497"/>
            <a:ext cx="24552321" cy="264934"/>
            <a:chOff x="0" y="0"/>
            <a:chExt cx="24552320" cy="264932"/>
          </a:xfrm>
        </p:grpSpPr>
        <p:sp>
          <p:nvSpPr>
            <p:cNvPr id="70" name="Google Shape;45;p32"/>
            <p:cNvSpPr txBox="1"/>
            <p:nvPr/>
          </p:nvSpPr>
          <p:spPr>
            <a:xfrm>
              <a:off x="20316045" y="0"/>
              <a:ext cx="4236276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 algn="r"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71" name="Google Shape;46;p32"/>
            <p:cNvSpPr txBox="1"/>
            <p:nvPr/>
          </p:nvSpPr>
          <p:spPr>
            <a:xfrm>
              <a:off x="0" y="0"/>
              <a:ext cx="5172701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73" name="Google Shape;47;p32"/>
          <p:cNvSpPr>
            <a:spLocks noGrp="1"/>
          </p:cNvSpPr>
          <p:nvPr>
            <p:ph type="pic" sz="half" idx="21"/>
          </p:nvPr>
        </p:nvSpPr>
        <p:spPr>
          <a:xfrm>
            <a:off x="8616460" y="0"/>
            <a:ext cx="15761189" cy="6719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4" name="Google Shape;48;p32"/>
          <p:cNvSpPr>
            <a:spLocks noGrp="1"/>
          </p:cNvSpPr>
          <p:nvPr>
            <p:ph type="pic" sz="half" idx="22"/>
          </p:nvPr>
        </p:nvSpPr>
        <p:spPr>
          <a:xfrm>
            <a:off x="8616460" y="6996499"/>
            <a:ext cx="15761189" cy="6719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51;p33"/>
          <p:cNvSpPr/>
          <p:nvPr/>
        </p:nvSpPr>
        <p:spPr>
          <a:xfrm rot="16200000">
            <a:off x="11823698" y="1162047"/>
            <a:ext cx="730255" cy="24377655"/>
          </a:xfrm>
          <a:prstGeom prst="rect">
            <a:avLst/>
          </a:prstGeom>
          <a:solidFill>
            <a:srgbClr val="3D698F">
              <a:alpha val="9411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grpSp>
        <p:nvGrpSpPr>
          <p:cNvPr id="85" name="Google Shape;52;p33"/>
          <p:cNvGrpSpPr/>
          <p:nvPr/>
        </p:nvGrpSpPr>
        <p:grpSpPr>
          <a:xfrm>
            <a:off x="547664" y="13233497"/>
            <a:ext cx="24552321" cy="264934"/>
            <a:chOff x="0" y="0"/>
            <a:chExt cx="24552320" cy="264932"/>
          </a:xfrm>
        </p:grpSpPr>
        <p:sp>
          <p:nvSpPr>
            <p:cNvPr id="83" name="Google Shape;53;p33"/>
            <p:cNvSpPr txBox="1"/>
            <p:nvPr/>
          </p:nvSpPr>
          <p:spPr>
            <a:xfrm>
              <a:off x="20316045" y="0"/>
              <a:ext cx="4236276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 algn="r"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84" name="Google Shape;54;p33"/>
            <p:cNvSpPr txBox="1"/>
            <p:nvPr/>
          </p:nvSpPr>
          <p:spPr>
            <a:xfrm>
              <a:off x="0" y="0"/>
              <a:ext cx="5172701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UNIVERSITY OF COPENHAGEN, FEBRUARY 2021</a:t>
              </a:r>
            </a:p>
          </p:txBody>
        </p:sp>
      </p:grpSp>
      <p:sp>
        <p:nvSpPr>
          <p:cNvPr id="86" name="Google Shape;55;p33"/>
          <p:cNvSpPr>
            <a:spLocks noGrp="1"/>
          </p:cNvSpPr>
          <p:nvPr>
            <p:ph type="pic" sz="quarter" idx="21"/>
          </p:nvPr>
        </p:nvSpPr>
        <p:spPr>
          <a:xfrm>
            <a:off x="17338744" y="1538474"/>
            <a:ext cx="4941292" cy="1067041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7" name="Google Shape;56;p33"/>
          <p:cNvSpPr>
            <a:spLocks noGrp="1"/>
          </p:cNvSpPr>
          <p:nvPr>
            <p:ph type="pic" sz="quarter" idx="22"/>
          </p:nvPr>
        </p:nvSpPr>
        <p:spPr>
          <a:xfrm>
            <a:off x="11068066" y="1538474"/>
            <a:ext cx="4941291" cy="1067041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59;p34"/>
          <p:cNvSpPr>
            <a:spLocks noGrp="1"/>
          </p:cNvSpPr>
          <p:nvPr>
            <p:ph type="pic" sz="half" idx="21"/>
          </p:nvPr>
        </p:nvSpPr>
        <p:spPr>
          <a:xfrm>
            <a:off x="11298801" y="2220684"/>
            <a:ext cx="10810242" cy="1032488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3908" cy="716099"/>
          </a:xfrm>
          <a:prstGeom prst="rect">
            <a:avLst/>
          </a:prstGeom>
        </p:spPr>
        <p:txBody>
          <a:bodyPr lIns="91399" tIns="91399" rIns="91399" bIns="91399" anchor="t"/>
          <a:lstStyle>
            <a:lvl1pPr algn="l">
              <a:defRPr sz="3600">
                <a:solidFill>
                  <a:srgbClr val="73757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62;p35"/>
          <p:cNvSpPr>
            <a:spLocks noGrp="1"/>
          </p:cNvSpPr>
          <p:nvPr>
            <p:ph type="pic" idx="21"/>
          </p:nvPr>
        </p:nvSpPr>
        <p:spPr>
          <a:xfrm>
            <a:off x="10882365" y="1170432"/>
            <a:ext cx="12270242" cy="1137513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494314" y="610540"/>
            <a:ext cx="703908" cy="716099"/>
          </a:xfrm>
          <a:prstGeom prst="rect">
            <a:avLst/>
          </a:prstGeom>
        </p:spPr>
        <p:txBody>
          <a:bodyPr lIns="91399" tIns="91399" rIns="91399" bIns="91399" anchor="t"/>
          <a:lstStyle>
            <a:lvl1pPr algn="l">
              <a:defRPr sz="3600">
                <a:solidFill>
                  <a:srgbClr val="73757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;p28"/>
          <p:cNvSpPr/>
          <p:nvPr/>
        </p:nvSpPr>
        <p:spPr>
          <a:xfrm rot="16200000">
            <a:off x="11823698" y="1162047"/>
            <a:ext cx="730255" cy="24377655"/>
          </a:xfrm>
          <a:prstGeom prst="rect">
            <a:avLst/>
          </a:prstGeom>
          <a:solidFill>
            <a:srgbClr val="3D698F">
              <a:alpha val="9411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grpSp>
        <p:nvGrpSpPr>
          <p:cNvPr id="5" name="Google Shape;14;p28"/>
          <p:cNvGrpSpPr/>
          <p:nvPr/>
        </p:nvGrpSpPr>
        <p:grpSpPr>
          <a:xfrm>
            <a:off x="547662" y="13233497"/>
            <a:ext cx="23420217" cy="264934"/>
            <a:chOff x="0" y="0"/>
            <a:chExt cx="23420215" cy="264932"/>
          </a:xfrm>
        </p:grpSpPr>
        <p:sp>
          <p:nvSpPr>
            <p:cNvPr id="3" name="Google Shape;15;p28"/>
            <p:cNvSpPr txBox="1"/>
            <p:nvPr/>
          </p:nvSpPr>
          <p:spPr>
            <a:xfrm>
              <a:off x="19183939" y="0"/>
              <a:ext cx="4236277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 algn="r"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COMPUTEROME 2.0 USERS WORKSHOP</a:t>
              </a:r>
            </a:p>
          </p:txBody>
        </p:sp>
        <p:sp>
          <p:nvSpPr>
            <p:cNvPr id="4" name="Google Shape;16;p28"/>
            <p:cNvSpPr txBox="1"/>
            <p:nvPr/>
          </p:nvSpPr>
          <p:spPr>
            <a:xfrm>
              <a:off x="0" y="0"/>
              <a:ext cx="5172703" cy="2649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>
              <a:lvl1pPr>
                <a:defRPr sz="1200">
                  <a:solidFill>
                    <a:srgbClr val="80807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UNIVERSITY OF COPENHAGEN, APRIL 2021</a:t>
              </a:r>
            </a:p>
          </p:txBody>
        </p:sp>
      </p:grpSp>
      <p:sp>
        <p:nvSpPr>
          <p:cNvPr id="6" name="Title Text"/>
          <p:cNvSpPr txBox="1">
            <a:spLocks noGrp="1"/>
          </p:cNvSpPr>
          <p:nvPr>
            <p:ph type="title"/>
          </p:nvPr>
        </p:nvSpPr>
        <p:spPr>
          <a:xfrm>
            <a:off x="1218565" y="184149"/>
            <a:ext cx="21934170" cy="3016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1218565" y="3200400"/>
            <a:ext cx="2193417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207516" y="12220267"/>
            <a:ext cx="258584" cy="248266"/>
          </a:xfrm>
          <a:prstGeom prst="rect">
            <a:avLst/>
          </a:prstGeom>
          <a:ln w="12700">
            <a:miter lim="400000"/>
          </a:ln>
        </p:spPr>
        <p:txBody>
          <a:bodyPr wrap="none" lIns="45699" tIns="45699" rIns="45699" bIns="45699" anchor="ctr">
            <a:spAutoFit/>
          </a:bodyPr>
          <a:lstStyle>
            <a:lvl1pPr algn="r">
              <a:defRPr sz="12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7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28600" marR="0" indent="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1pPr>
      <a:lvl2pPr marL="228600" marR="0" indent="4572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2pPr>
      <a:lvl3pPr marL="228600" marR="0" indent="9144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3pPr>
      <a:lvl4pPr marL="228600" marR="0" indent="13716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4pPr>
      <a:lvl5pPr marL="228600" marR="0" indent="18288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5pPr>
      <a:lvl6pPr marL="228600" marR="0" indent="22860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6pPr>
      <a:lvl7pPr marL="228600" marR="0" indent="27432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7pPr>
      <a:lvl8pPr marL="228600" marR="0" indent="32004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8pPr>
      <a:lvl9pPr marL="228600" marR="0" indent="36576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5500" b="0" i="0" u="none" strike="noStrike" cap="none" spc="0" baseline="0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.do/features-google-slides?payload=eyJwcmVzZW50YXRpb25JZCI6IjFwa0RtWWxVbXMyQWFEVlU1aG52RXpNU0dmdFB5TTNvMVRxWEl4aUdnSGwwIiwic2xpZGVJZCI6IlNMSURFU19BUEkxNzgxMDQ0MDAyXzAifQ%3D%3D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.do/features-google-slides?payload=eyJwcmVzZW50YXRpb25JZCI6IjFwa0RtWWxVbXMyQWFEVlU1aG52RXpNU0dmdFB5TTNvMVRxWEl4aUdnSGwwIiwic2xpZGVJZCI6IlNMSURFU19BUEk0Nzg5MTI5NTdfMCJ9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.do/features-google-slides?payload=eyJwcmVzZW50YXRpb25JZCI6IjFwa0RtWWxVbXMyQWFEVlU1aG52RXpNU0dmdFB5TTNvMVRxWEl4aUdnSGwwIiwic2xpZGVJZCI6IlNMSURFU19BUEkxMDc3NDk0NzI1XzAifQ%3D%3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.do/features-google-slides?payload=eyJwcmVzZW50YXRpb25JZCI6IjFwa0RtWWxVbXMyQWFEVlU1aG52RXpNU0dmdFB5TTNvMVRxWEl4aUdnSGwwIiwic2xpZGVJZCI6IlNMSURFU19BUEkxOTUxOTA2MDQ0XzAifQ%3D%3D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.do/features-google-slides?payload=eyJwcmVzZW50YXRpb25JZCI6IjFwa0RtWWxVbXMyQWFEVlU1aG52RXpNU0dmdFB5TTNvMVRxWEl4aUdnSGwwIiwic2xpZGVJZCI6IlNMSURFU19BUEkxMTIxMjA5MjI1XzAifQ%3D%3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.do/features-google-slides?payload=eyJwcmVzZW50YXRpb25JZCI6IjFwa0RtWWxVbXMyQWFEVlU1aG52RXpNU0dmdFB5TTNvMVRxWEl4aUdnSGwwIiwic2xpZGVJZCI6IlNMSURFU19BUEk5MTQyNTIzMDNfMCJ9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.do/features-google-slides?payload=eyJwcmVzZW50YXRpb25JZCI6IjFwa0RtWWxVbXMyQWFEVlU1aG52RXpNU0dmdFB5TTNvMVRxWEl4aUdnSGwwIiwic2xpZGVJZCI6IlNMSURFU19BUEkxNTUwNzAzXzAifQ%3D%3D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.do/features-google-slides?payload=eyJwcmVzZW50YXRpb25JZCI6IjFwa0RtWWxVbXMyQWFEVlU1aG52RXpNU0dmdFB5TTNvMVRxWEl4aUdnSGwwIiwic2xpZGVJZCI6IlNMSURFU19BUEk0NDYyMTc3MzdfMCJ9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.do/features-google-slides?payload=eyJwcmVzZW50YXRpb25JZCI6IjFwa0RtWWxVbXMyQWFEVlU1aG52RXpNU0dmdFB5TTNvMVRxWEl4aUdnSGwwIiwic2xpZGVJZCI6IlNMSURFU19BUEkxOTU1ODk0MDU5XzAifQ%3D%3D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.do/features-google-slides?payload=eyJwcmVzZW50YXRpb25JZCI6IjFwa0RtWWxVbXMyQWFEVlU1aG52RXpNU0dmdFB5TTNvMVRxWEl4aUdnSGwwIiwic2xpZGVJZCI6IlNMSURFU19BUEkxMDM4NDA3MTMxXzAifQ%3D%3D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.do/features-google-slides?payload=eyJwcmVzZW50YXRpb25JZCI6IjFwa0RtWWxVbXMyQWFEVlU1aG52RXpNU0dmdFB5TTNvMVRxWEl4aUdnSGwwIiwic2xpZGVJZCI6IlNMSURFU19BUEkyMDY2NTQ0MDQyXzAifQ%3D%3D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72;p1" descr="Google Shape;72;p1"/>
          <p:cNvPicPr>
            <a:picLocks noChangeAspect="1"/>
          </p:cNvPicPr>
          <p:nvPr/>
        </p:nvPicPr>
        <p:blipFill>
          <a:blip r:embed="rId2">
            <a:alphaModFix amt="94647"/>
          </a:blip>
          <a:srcRect l="13000" r="41539"/>
          <a:stretch>
            <a:fillRect/>
          </a:stretch>
        </p:blipFill>
        <p:spPr>
          <a:xfrm>
            <a:off x="13259147" y="-47427"/>
            <a:ext cx="11160865" cy="13810736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123" name="Google Shape;73;p1"/>
          <p:cNvSpPr/>
          <p:nvPr/>
        </p:nvSpPr>
        <p:spPr>
          <a:xfrm>
            <a:off x="-3176" y="0"/>
            <a:ext cx="24377650" cy="13716000"/>
          </a:xfrm>
          <a:prstGeom prst="rect">
            <a:avLst/>
          </a:prstGeom>
          <a:solidFill>
            <a:srgbClr val="437397">
              <a:alpha val="63529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sp>
        <p:nvSpPr>
          <p:cNvPr id="124" name="Google Shape;74;p1"/>
          <p:cNvSpPr txBox="1"/>
          <p:nvPr/>
        </p:nvSpPr>
        <p:spPr>
          <a:xfrm>
            <a:off x="4546572" y="5878459"/>
            <a:ext cx="5432030" cy="1959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6000" b="1" baseline="300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COMPUTEROME 2.0</a:t>
            </a:r>
            <a:endParaRPr>
              <a:solidFill>
                <a:srgbClr val="000000"/>
              </a:solidFill>
            </a:endParaRPr>
          </a:p>
          <a:p>
            <a:pPr>
              <a:defRPr sz="6000" b="1" baseline="300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USERS WORKSHOP</a:t>
            </a:r>
          </a:p>
        </p:txBody>
      </p:sp>
      <p:sp>
        <p:nvSpPr>
          <p:cNvPr id="125" name="Google Shape;75;p1"/>
          <p:cNvSpPr txBox="1"/>
          <p:nvPr/>
        </p:nvSpPr>
        <p:spPr>
          <a:xfrm>
            <a:off x="8712172" y="12506889"/>
            <a:ext cx="5561270" cy="8942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800" b="1" baseline="30000"/>
            </a:pPr>
            <a:r>
              <a:t>CENTER FOR HEALTH DATA SCIENCE (HEADS)</a:t>
            </a:r>
            <a:endParaRPr>
              <a:solidFill>
                <a:srgbClr val="000000"/>
              </a:solidFill>
            </a:endParaRPr>
          </a:p>
          <a:p>
            <a:pPr>
              <a:defRPr sz="1800" baseline="30000"/>
            </a:pPr>
            <a:r>
              <a:t>FACULTY OF HEALTH AND MEDICAL SCIENCES, </a:t>
            </a:r>
            <a:endParaRPr>
              <a:solidFill>
                <a:srgbClr val="000000"/>
              </a:solidFill>
            </a:endParaRPr>
          </a:p>
          <a:p>
            <a:pPr>
              <a:defRPr sz="1800" b="1" baseline="30000"/>
            </a:pPr>
            <a:r>
              <a:t>UNIVERSITY OF COPENHAGEN</a:t>
            </a:r>
            <a:r>
              <a:rPr b="0"/>
              <a:t>, APRIL 2021</a:t>
            </a:r>
          </a:p>
        </p:txBody>
      </p:sp>
      <p:grpSp>
        <p:nvGrpSpPr>
          <p:cNvPr id="128" name="Google Shape;76;p1"/>
          <p:cNvGrpSpPr/>
          <p:nvPr/>
        </p:nvGrpSpPr>
        <p:grpSpPr>
          <a:xfrm>
            <a:off x="2654959" y="6001779"/>
            <a:ext cx="1658252" cy="1650484"/>
            <a:chOff x="0" y="0"/>
            <a:chExt cx="1658251" cy="1650483"/>
          </a:xfrm>
        </p:grpSpPr>
        <p:pic>
          <p:nvPicPr>
            <p:cNvPr id="126" name="Google Shape;77;p1" descr="Google Shape;77;p1"/>
            <p:cNvPicPr>
              <a:picLocks noChangeAspect="1"/>
            </p:cNvPicPr>
            <p:nvPr/>
          </p:nvPicPr>
          <p:blipFill>
            <a:blip r:embed="rId3"/>
            <a:srcRect l="6110" t="15737" r="82741" b="15436"/>
            <a:stretch>
              <a:fillRect/>
            </a:stretch>
          </p:blipFill>
          <p:spPr>
            <a:xfrm>
              <a:off x="141" y="486"/>
              <a:ext cx="1658111" cy="16496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80" h="20595" extrusionOk="0">
                  <a:moveTo>
                    <a:pt x="9842" y="0"/>
                  </a:moveTo>
                  <a:cubicBezTo>
                    <a:pt x="7324" y="0"/>
                    <a:pt x="4803" y="1007"/>
                    <a:pt x="2880" y="3017"/>
                  </a:cubicBezTo>
                  <a:cubicBezTo>
                    <a:pt x="-960" y="7038"/>
                    <a:pt x="-960" y="13559"/>
                    <a:pt x="2880" y="17579"/>
                  </a:cubicBezTo>
                  <a:cubicBezTo>
                    <a:pt x="6724" y="21600"/>
                    <a:pt x="12956" y="21600"/>
                    <a:pt x="16800" y="17579"/>
                  </a:cubicBezTo>
                  <a:cubicBezTo>
                    <a:pt x="20640" y="13559"/>
                    <a:pt x="20640" y="7038"/>
                    <a:pt x="16800" y="3017"/>
                  </a:cubicBezTo>
                  <a:cubicBezTo>
                    <a:pt x="14877" y="1007"/>
                    <a:pt x="12360" y="0"/>
                    <a:pt x="9842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27" name="Google Shape;78;p1"/>
            <p:cNvSpPr/>
            <p:nvPr/>
          </p:nvSpPr>
          <p:spPr>
            <a:xfrm>
              <a:off x="0" y="0"/>
              <a:ext cx="1658088" cy="1650484"/>
            </a:xfrm>
            <a:prstGeom prst="ellipse">
              <a:avLst/>
            </a:prstGeom>
            <a:noFill/>
            <a:ln w="9525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192;p42"/>
          <p:cNvSpPr/>
          <p:nvPr/>
        </p:nvSpPr>
        <p:spPr>
          <a:xfrm>
            <a:off x="0" y="1088994"/>
            <a:ext cx="7865382" cy="11522831"/>
          </a:xfrm>
          <a:prstGeom prst="rect">
            <a:avLst/>
          </a:prstGeom>
          <a:solidFill>
            <a:srgbClr val="3C3A4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sp>
        <p:nvSpPr>
          <p:cNvPr id="245" name="Google Shape;193;p42"/>
          <p:cNvSpPr/>
          <p:nvPr/>
        </p:nvSpPr>
        <p:spPr>
          <a:xfrm>
            <a:off x="19598559" y="1109480"/>
            <a:ext cx="4772741" cy="11522833"/>
          </a:xfrm>
          <a:prstGeom prst="rect">
            <a:avLst/>
          </a:prstGeom>
          <a:solidFill>
            <a:srgbClr val="3C3A4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grpSp>
        <p:nvGrpSpPr>
          <p:cNvPr id="248" name="Google Shape;194;p42"/>
          <p:cNvGrpSpPr/>
          <p:nvPr/>
        </p:nvGrpSpPr>
        <p:grpSpPr>
          <a:xfrm>
            <a:off x="607353" y="6238101"/>
            <a:ext cx="6919233" cy="1420738"/>
            <a:chOff x="0" y="0"/>
            <a:chExt cx="6919232" cy="1420737"/>
          </a:xfrm>
        </p:grpSpPr>
        <p:sp>
          <p:nvSpPr>
            <p:cNvPr id="246" name="Google Shape;195;p42"/>
            <p:cNvSpPr txBox="1"/>
            <p:nvPr/>
          </p:nvSpPr>
          <p:spPr>
            <a:xfrm>
              <a:off x="521043" y="325355"/>
              <a:ext cx="6398190" cy="944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28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ESTIMATING RESOURCE REQUIREMENTS</a:t>
              </a:r>
            </a:p>
          </p:txBody>
        </p:sp>
        <p:sp>
          <p:nvSpPr>
            <p:cNvPr id="247" name="Google Shape;196;p42"/>
            <p:cNvSpPr/>
            <p:nvPr/>
          </p:nvSpPr>
          <p:spPr>
            <a:xfrm rot="5400000">
              <a:off x="-632137" y="632136"/>
              <a:ext cx="1420738" cy="15646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pic>
        <p:nvPicPr>
          <p:cNvPr id="249" name="Google Shape;197;p42" descr="Google Shape;197;p42"/>
          <p:cNvPicPr>
            <a:picLocks noChangeAspect="1"/>
          </p:cNvPicPr>
          <p:nvPr/>
        </p:nvPicPr>
        <p:blipFill>
          <a:blip r:embed="rId2"/>
          <a:srcRect t="132" r="12192"/>
          <a:stretch>
            <a:fillRect/>
          </a:stretch>
        </p:blipFill>
        <p:spPr>
          <a:xfrm>
            <a:off x="7865382" y="1098867"/>
            <a:ext cx="12266728" cy="115228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02;p43"/>
          <p:cNvSpPr/>
          <p:nvPr/>
        </p:nvSpPr>
        <p:spPr>
          <a:xfrm>
            <a:off x="-1" y="4458877"/>
            <a:ext cx="24371304" cy="5145395"/>
          </a:xfrm>
          <a:prstGeom prst="rect">
            <a:avLst/>
          </a:prstGeom>
          <a:solidFill>
            <a:srgbClr val="323E4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grpSp>
        <p:nvGrpSpPr>
          <p:cNvPr id="254" name="Google Shape;203;p43"/>
          <p:cNvGrpSpPr/>
          <p:nvPr/>
        </p:nvGrpSpPr>
        <p:grpSpPr>
          <a:xfrm>
            <a:off x="4411490" y="6628751"/>
            <a:ext cx="15994068" cy="1321265"/>
            <a:chOff x="0" y="0"/>
            <a:chExt cx="15994066" cy="1321264"/>
          </a:xfrm>
        </p:grpSpPr>
        <p:sp>
          <p:nvSpPr>
            <p:cNvPr id="252" name="Google Shape;204;p43"/>
            <p:cNvSpPr txBox="1"/>
            <p:nvPr/>
          </p:nvSpPr>
          <p:spPr>
            <a:xfrm>
              <a:off x="562484" y="0"/>
              <a:ext cx="15431583" cy="13212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/>
            <a:p>
              <a:pPr>
                <a:defRPr sz="4000" b="1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IS THIS JOB OPTIMIZED TO LAUNCH ON COMPUTEROME?</a:t>
              </a:r>
              <a:endParaRPr>
                <a:solidFill>
                  <a:srgbClr val="000000"/>
                </a:solidFill>
              </a:endParaRPr>
            </a:p>
            <a:p>
              <a:pPr>
                <a:defRPr sz="4000" b="1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YES, NO, WHAT IS THE PROBLEM?</a:t>
              </a:r>
            </a:p>
          </p:txBody>
        </p:sp>
        <p:sp>
          <p:nvSpPr>
            <p:cNvPr id="253" name="Google Shape;205;p43"/>
            <p:cNvSpPr/>
            <p:nvPr/>
          </p:nvSpPr>
          <p:spPr>
            <a:xfrm rot="5400000">
              <a:off x="-525486" y="551076"/>
              <a:ext cx="1192108" cy="14113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pic>
        <p:nvPicPr>
          <p:cNvPr id="255" name="Google Shape;206;p43" descr="Google Shape;206;p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6494" y="1443489"/>
            <a:ext cx="4538311" cy="19855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11;p19"/>
          <p:cNvGrpSpPr/>
          <p:nvPr/>
        </p:nvGrpSpPr>
        <p:grpSpPr>
          <a:xfrm>
            <a:off x="1509259" y="1639594"/>
            <a:ext cx="17039841" cy="929738"/>
            <a:chOff x="0" y="0"/>
            <a:chExt cx="17039840" cy="929737"/>
          </a:xfrm>
        </p:grpSpPr>
        <p:sp>
          <p:nvSpPr>
            <p:cNvPr id="257" name="Google Shape;212;p19"/>
            <p:cNvSpPr txBox="1"/>
            <p:nvPr/>
          </p:nvSpPr>
          <p:spPr>
            <a:xfrm>
              <a:off x="609942" y="82056"/>
              <a:ext cx="16429899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JOB 1</a:t>
              </a:r>
            </a:p>
          </p:txBody>
        </p:sp>
        <p:sp>
          <p:nvSpPr>
            <p:cNvPr id="258" name="Google Shape;213;p19"/>
            <p:cNvSpPr/>
            <p:nvPr/>
          </p:nvSpPr>
          <p:spPr>
            <a:xfrm rot="5400000">
              <a:off x="-343607" y="343606"/>
              <a:ext cx="859453" cy="1722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260" name="Google Shape;214;p19"/>
          <p:cNvSpPr txBox="1"/>
          <p:nvPr/>
        </p:nvSpPr>
        <p:spPr>
          <a:xfrm>
            <a:off x="2280942" y="4485147"/>
            <a:ext cx="15138760" cy="436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nodes=1:ppn=10,mem=120gb,walltime=12:00:00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10 canFam31.fasta Batch1.R1.fastq.gz Batch1.R2.fastq.gz &gt; Batch1.out 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Batch2.R1.fastq.gz Batch2.R2.fastq.gz &gt; Batch2.out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Batch3.R1.fastq.gz Batch3.R2.fastq.gz &gt; Batch3.out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Batch4.R1.fastq.gz Batch4.R2.fastq.gz &gt; Batch4.out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wait</a:t>
            </a:r>
          </a:p>
        </p:txBody>
      </p:sp>
      <p:sp>
        <p:nvSpPr>
          <p:cNvPr id="261" name="Google Shape;215;p19"/>
          <p:cNvSpPr/>
          <p:nvPr/>
        </p:nvSpPr>
        <p:spPr>
          <a:xfrm>
            <a:off x="19343955" y="-1"/>
            <a:ext cx="5027345" cy="12984481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20;p16" descr="Google Shape;220;p16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0258" y="1207317"/>
            <a:ext cx="2330786" cy="1019720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Google Shape;221;p16"/>
          <p:cNvSpPr txBox="1"/>
          <p:nvPr/>
        </p:nvSpPr>
        <p:spPr>
          <a:xfrm>
            <a:off x="-1" y="11450271"/>
            <a:ext cx="24371304" cy="10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/>
          <a:p>
            <a:pPr algn="ctr">
              <a:defRPr sz="3400" b="1">
                <a:solidFill>
                  <a:srgbClr val="39AC37"/>
                </a:solidFill>
              </a:defRPr>
            </a:pPr>
            <a:r>
              <a:t>ⓘ</a:t>
            </a:r>
            <a:r>
              <a:rPr sz="3700" b="0">
                <a:solidFill>
                  <a:srgbClr val="000000"/>
                </a:solidFill>
              </a:rPr>
              <a:t> Start presenting to display the poll results on this slide.</a:t>
            </a:r>
          </a:p>
        </p:txBody>
      </p:sp>
      <p:sp>
        <p:nvSpPr>
          <p:cNvPr id="265" name="Google Shape;222;p16"/>
          <p:cNvSpPr txBox="1"/>
          <p:nvPr/>
        </p:nvSpPr>
        <p:spPr>
          <a:xfrm>
            <a:off x="-1" y="6108807"/>
            <a:ext cx="24371304" cy="1498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>
            <a:lvl1pPr algn="ctr">
              <a:defRPr sz="7200">
                <a:solidFill>
                  <a:srgbClr val="424242"/>
                </a:solidFill>
              </a:defRPr>
            </a:lvl1pPr>
          </a:lstStyle>
          <a:p>
            <a:r>
              <a:t>Is job 1 ok to run on C2?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oogle Shape;227;p44"/>
          <p:cNvGrpSpPr/>
          <p:nvPr/>
        </p:nvGrpSpPr>
        <p:grpSpPr>
          <a:xfrm>
            <a:off x="1509259" y="1639594"/>
            <a:ext cx="17039841" cy="929738"/>
            <a:chOff x="0" y="0"/>
            <a:chExt cx="17039840" cy="929737"/>
          </a:xfrm>
        </p:grpSpPr>
        <p:sp>
          <p:nvSpPr>
            <p:cNvPr id="269" name="Google Shape;228;p44"/>
            <p:cNvSpPr txBox="1"/>
            <p:nvPr/>
          </p:nvSpPr>
          <p:spPr>
            <a:xfrm>
              <a:off x="609942" y="82056"/>
              <a:ext cx="16429899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JOB 2</a:t>
              </a:r>
            </a:p>
          </p:txBody>
        </p:sp>
        <p:sp>
          <p:nvSpPr>
            <p:cNvPr id="270" name="Google Shape;229;p44"/>
            <p:cNvSpPr/>
            <p:nvPr/>
          </p:nvSpPr>
          <p:spPr>
            <a:xfrm rot="5400000">
              <a:off x="-343607" y="343606"/>
              <a:ext cx="859453" cy="1722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272" name="Google Shape;230;p44"/>
          <p:cNvSpPr txBox="1"/>
          <p:nvPr/>
        </p:nvSpPr>
        <p:spPr>
          <a:xfrm>
            <a:off x="2280942" y="4307347"/>
            <a:ext cx="15138760" cy="472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nodes=1:ppn=30,mem=120gb,walltime=12:00:00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10 canFam31.fasta Batch1.R1.fastq.gz Batch1.R2.fastq.gz &gt; Batch1.out 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Batch2.R1.fastq.gz Batch2.R2.fastq.gz &gt; Batch2.out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Batch3.R1.fastq.gz Batch3.R2.fastq.gz &gt; Batch3.out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wait</a:t>
            </a:r>
          </a:p>
        </p:txBody>
      </p:sp>
      <p:sp>
        <p:nvSpPr>
          <p:cNvPr id="273" name="Google Shape;231;p44"/>
          <p:cNvSpPr/>
          <p:nvPr/>
        </p:nvSpPr>
        <p:spPr>
          <a:xfrm>
            <a:off x="19343955" y="-1"/>
            <a:ext cx="5027345" cy="12984481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36;p18" descr="Google Shape;236;p18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0258" y="1207317"/>
            <a:ext cx="2330786" cy="1019720"/>
          </a:xfrm>
          <a:prstGeom prst="rect">
            <a:avLst/>
          </a:prstGeom>
          <a:ln w="12700">
            <a:miter lim="400000"/>
          </a:ln>
        </p:spPr>
      </p:pic>
      <p:sp>
        <p:nvSpPr>
          <p:cNvPr id="276" name="Google Shape;237;p18"/>
          <p:cNvSpPr txBox="1"/>
          <p:nvPr/>
        </p:nvSpPr>
        <p:spPr>
          <a:xfrm>
            <a:off x="-1" y="11450271"/>
            <a:ext cx="24371304" cy="10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/>
          <a:p>
            <a:pPr algn="ctr">
              <a:defRPr sz="3400" b="1">
                <a:solidFill>
                  <a:srgbClr val="39AC37"/>
                </a:solidFill>
              </a:defRPr>
            </a:pPr>
            <a:r>
              <a:t>ⓘ</a:t>
            </a:r>
            <a:r>
              <a:rPr sz="3700" b="0">
                <a:solidFill>
                  <a:srgbClr val="000000"/>
                </a:solidFill>
              </a:rPr>
              <a:t> Start presenting to display the poll results on this slide.</a:t>
            </a:r>
          </a:p>
        </p:txBody>
      </p:sp>
      <p:sp>
        <p:nvSpPr>
          <p:cNvPr id="277" name="Google Shape;238;p18"/>
          <p:cNvSpPr txBox="1"/>
          <p:nvPr/>
        </p:nvSpPr>
        <p:spPr>
          <a:xfrm>
            <a:off x="-1" y="6108807"/>
            <a:ext cx="24371304" cy="1498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>
            <a:lvl1pPr algn="ctr">
              <a:defRPr sz="7200">
                <a:solidFill>
                  <a:srgbClr val="424242"/>
                </a:solidFill>
              </a:defRPr>
            </a:lvl1pPr>
          </a:lstStyle>
          <a:p>
            <a:r>
              <a:t>Is job 2 ok to run on C2?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43;p45"/>
          <p:cNvGrpSpPr/>
          <p:nvPr/>
        </p:nvGrpSpPr>
        <p:grpSpPr>
          <a:xfrm>
            <a:off x="1509259" y="1639594"/>
            <a:ext cx="17039841" cy="929738"/>
            <a:chOff x="0" y="0"/>
            <a:chExt cx="17039840" cy="929737"/>
          </a:xfrm>
        </p:grpSpPr>
        <p:sp>
          <p:nvSpPr>
            <p:cNvPr id="281" name="Google Shape;244;p45"/>
            <p:cNvSpPr txBox="1"/>
            <p:nvPr/>
          </p:nvSpPr>
          <p:spPr>
            <a:xfrm>
              <a:off x="609942" y="82056"/>
              <a:ext cx="16429899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JOB 3</a:t>
              </a:r>
            </a:p>
          </p:txBody>
        </p:sp>
        <p:sp>
          <p:nvSpPr>
            <p:cNvPr id="282" name="Google Shape;245;p45"/>
            <p:cNvSpPr/>
            <p:nvPr/>
          </p:nvSpPr>
          <p:spPr>
            <a:xfrm rot="5400000">
              <a:off x="-343607" y="343606"/>
              <a:ext cx="859453" cy="1722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284" name="Google Shape;246;p45"/>
          <p:cNvSpPr txBox="1"/>
          <p:nvPr/>
        </p:nvSpPr>
        <p:spPr>
          <a:xfrm>
            <a:off x="2280942" y="4129546"/>
            <a:ext cx="15138760" cy="508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nodes=1:ppn=40,mem=200gb,walltime=12:00:00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10 canFam31.fasta Batch1.R1.fastq.gz Batch1.R2.fastq.gz &gt; Batch1.out 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Batch2.R1.fastq.gz Batch2.R2.fastq.gz &gt; Batch2.out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Batch3.R1.fastq.gz Batch3.R2.fastq.gz &gt; Batch3.out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Batch4.R1.fastq.gz Batch4.R2.fastq.gz &gt; Batch4.out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wait</a:t>
            </a:r>
          </a:p>
        </p:txBody>
      </p:sp>
      <p:sp>
        <p:nvSpPr>
          <p:cNvPr id="285" name="Google Shape;247;p45"/>
          <p:cNvSpPr/>
          <p:nvPr/>
        </p:nvSpPr>
        <p:spPr>
          <a:xfrm>
            <a:off x="19343955" y="51595"/>
            <a:ext cx="4975765" cy="12851139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52;p20" descr="Google Shape;252;p20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0258" y="1207317"/>
            <a:ext cx="2330786" cy="1019720"/>
          </a:xfrm>
          <a:prstGeom prst="rect">
            <a:avLst/>
          </a:prstGeom>
          <a:ln w="12700">
            <a:miter lim="400000"/>
          </a:ln>
        </p:spPr>
      </p:pic>
      <p:sp>
        <p:nvSpPr>
          <p:cNvPr id="288" name="Google Shape;253;p20"/>
          <p:cNvSpPr txBox="1"/>
          <p:nvPr/>
        </p:nvSpPr>
        <p:spPr>
          <a:xfrm>
            <a:off x="-1" y="11450271"/>
            <a:ext cx="24371304" cy="10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/>
          <a:p>
            <a:pPr algn="ctr">
              <a:defRPr sz="3400" b="1">
                <a:solidFill>
                  <a:srgbClr val="39AC37"/>
                </a:solidFill>
              </a:defRPr>
            </a:pPr>
            <a:r>
              <a:t>ⓘ</a:t>
            </a:r>
            <a:r>
              <a:rPr sz="3700" b="0">
                <a:solidFill>
                  <a:srgbClr val="000000"/>
                </a:solidFill>
              </a:rPr>
              <a:t> Start presenting to display the poll results on this slide.</a:t>
            </a:r>
          </a:p>
        </p:txBody>
      </p:sp>
      <p:sp>
        <p:nvSpPr>
          <p:cNvPr id="289" name="Google Shape;254;p20"/>
          <p:cNvSpPr txBox="1"/>
          <p:nvPr/>
        </p:nvSpPr>
        <p:spPr>
          <a:xfrm>
            <a:off x="-1" y="6108807"/>
            <a:ext cx="24371304" cy="1498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>
            <a:lvl1pPr algn="ctr">
              <a:defRPr sz="7200">
                <a:solidFill>
                  <a:srgbClr val="424242"/>
                </a:solidFill>
              </a:defRPr>
            </a:lvl1pPr>
          </a:lstStyle>
          <a:p>
            <a:r>
              <a:t>Is job 3 ok to run on C2?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oogle Shape;259;p46"/>
          <p:cNvGrpSpPr/>
          <p:nvPr/>
        </p:nvGrpSpPr>
        <p:grpSpPr>
          <a:xfrm>
            <a:off x="1509259" y="1639594"/>
            <a:ext cx="17039841" cy="929738"/>
            <a:chOff x="0" y="0"/>
            <a:chExt cx="17039840" cy="929737"/>
          </a:xfrm>
        </p:grpSpPr>
        <p:sp>
          <p:nvSpPr>
            <p:cNvPr id="293" name="Google Shape;260;p46"/>
            <p:cNvSpPr txBox="1"/>
            <p:nvPr/>
          </p:nvSpPr>
          <p:spPr>
            <a:xfrm>
              <a:off x="609942" y="82056"/>
              <a:ext cx="16429899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JOB 4</a:t>
              </a:r>
            </a:p>
          </p:txBody>
        </p:sp>
        <p:sp>
          <p:nvSpPr>
            <p:cNvPr id="294" name="Google Shape;261;p46"/>
            <p:cNvSpPr/>
            <p:nvPr/>
          </p:nvSpPr>
          <p:spPr>
            <a:xfrm rot="5400000">
              <a:off x="-343607" y="343606"/>
              <a:ext cx="859453" cy="1722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296" name="Google Shape;262;p46"/>
          <p:cNvSpPr txBox="1"/>
          <p:nvPr/>
        </p:nvSpPr>
        <p:spPr>
          <a:xfrm>
            <a:off x="2280942" y="4129546"/>
            <a:ext cx="15138760" cy="508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nodes=1:ppn=48,mem=160gb,walltime=12:00:00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12 canFam31.fasta Batch1.R1.fastq.gz Batch1.R2.fastq.gz &gt; Batch1.out 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12 canFam31.fasta Batch2.R1.fastq.gz Batch2.R2.fastq.gz &gt; Batch2.out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12 canFam31.fasta Batch3.R1.fastq.gz Batch3.R2.fastq.gz &gt; Batch3.out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12 canFam31.fasta Batch4.R1.fastq.gz Batch4.R2.fastq.gz &gt; Batch4.out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wait</a:t>
            </a:r>
          </a:p>
        </p:txBody>
      </p:sp>
      <p:sp>
        <p:nvSpPr>
          <p:cNvPr id="297" name="Google Shape;263;p46"/>
          <p:cNvSpPr/>
          <p:nvPr/>
        </p:nvSpPr>
        <p:spPr>
          <a:xfrm>
            <a:off x="19343955" y="-1"/>
            <a:ext cx="5027345" cy="12984481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68;p22" descr="Google Shape;268;p22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0258" y="1207317"/>
            <a:ext cx="2330786" cy="1019720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Google Shape;269;p22"/>
          <p:cNvSpPr txBox="1"/>
          <p:nvPr/>
        </p:nvSpPr>
        <p:spPr>
          <a:xfrm>
            <a:off x="-1" y="11450271"/>
            <a:ext cx="24371304" cy="10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/>
          <a:p>
            <a:pPr algn="ctr">
              <a:defRPr sz="3400" b="1">
                <a:solidFill>
                  <a:srgbClr val="39AC37"/>
                </a:solidFill>
              </a:defRPr>
            </a:pPr>
            <a:r>
              <a:t>ⓘ</a:t>
            </a:r>
            <a:r>
              <a:rPr sz="3700" b="0">
                <a:solidFill>
                  <a:srgbClr val="000000"/>
                </a:solidFill>
              </a:rPr>
              <a:t> Start presenting to display the poll results on this slide.</a:t>
            </a:r>
          </a:p>
        </p:txBody>
      </p:sp>
      <p:sp>
        <p:nvSpPr>
          <p:cNvPr id="301" name="Google Shape;270;p22"/>
          <p:cNvSpPr txBox="1"/>
          <p:nvPr/>
        </p:nvSpPr>
        <p:spPr>
          <a:xfrm>
            <a:off x="-1" y="6108807"/>
            <a:ext cx="24371304" cy="1498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>
            <a:lvl1pPr algn="ctr">
              <a:defRPr sz="7200">
                <a:solidFill>
                  <a:srgbClr val="424242"/>
                </a:solidFill>
              </a:defRPr>
            </a:lvl1pPr>
          </a:lstStyle>
          <a:p>
            <a:r>
              <a:t>Is job 4 ok to run on C2?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83;p2"/>
          <p:cNvSpPr/>
          <p:nvPr/>
        </p:nvSpPr>
        <p:spPr>
          <a:xfrm>
            <a:off x="-3176" y="0"/>
            <a:ext cx="24377650" cy="13716002"/>
          </a:xfrm>
          <a:prstGeom prst="rect">
            <a:avLst/>
          </a:prstGeom>
          <a:solidFill>
            <a:srgbClr val="437397">
              <a:alpha val="63529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sp>
        <p:nvSpPr>
          <p:cNvPr id="131" name="Google Shape;84;p2"/>
          <p:cNvSpPr txBox="1"/>
          <p:nvPr/>
        </p:nvSpPr>
        <p:spPr>
          <a:xfrm>
            <a:off x="3870323" y="6588206"/>
            <a:ext cx="16630651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6000" b="1" baseline="30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  PTIMIZING THE UTALIZATION OF C2: TIME, MEMORY AND COST</a:t>
            </a:r>
          </a:p>
        </p:txBody>
      </p:sp>
      <p:sp>
        <p:nvSpPr>
          <p:cNvPr id="132" name="Google Shape;85;p2"/>
          <p:cNvSpPr txBox="1"/>
          <p:nvPr/>
        </p:nvSpPr>
        <p:spPr>
          <a:xfrm>
            <a:off x="11251034" y="5481824"/>
            <a:ext cx="1869233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000" b="1" baseline="30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PART6</a:t>
            </a:r>
          </a:p>
        </p:txBody>
      </p:sp>
      <p:sp>
        <p:nvSpPr>
          <p:cNvPr id="133" name="Google Shape;86;p2"/>
          <p:cNvSpPr/>
          <p:nvPr/>
        </p:nvSpPr>
        <p:spPr>
          <a:xfrm>
            <a:off x="1619250" y="2187042"/>
            <a:ext cx="21132800" cy="9341917"/>
          </a:xfrm>
          <a:prstGeom prst="rect">
            <a:avLst/>
          </a:prstGeom>
          <a:ln w="63500">
            <a:solidFill>
              <a:srgbClr val="323E4E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grpSp>
        <p:nvGrpSpPr>
          <p:cNvPr id="136" name="Google Shape;87;p2"/>
          <p:cNvGrpSpPr/>
          <p:nvPr/>
        </p:nvGrpSpPr>
        <p:grpSpPr>
          <a:xfrm>
            <a:off x="3870323" y="6666022"/>
            <a:ext cx="433887" cy="431833"/>
            <a:chOff x="0" y="0"/>
            <a:chExt cx="433885" cy="431832"/>
          </a:xfrm>
        </p:grpSpPr>
        <p:pic>
          <p:nvPicPr>
            <p:cNvPr id="134" name="Google Shape;88;p2" descr="Google Shape;88;p2"/>
            <p:cNvPicPr>
              <a:picLocks noChangeAspect="1"/>
            </p:cNvPicPr>
            <p:nvPr/>
          </p:nvPicPr>
          <p:blipFill>
            <a:blip r:embed="rId2"/>
            <a:srcRect l="6110" t="15737" r="82740" b="15453"/>
            <a:stretch>
              <a:fillRect/>
            </a:stretch>
          </p:blipFill>
          <p:spPr>
            <a:xfrm>
              <a:off x="99" y="127"/>
              <a:ext cx="433787" cy="431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1" y="0"/>
                  </a:moveTo>
                  <a:cubicBezTo>
                    <a:pt x="7314" y="0"/>
                    <a:pt x="4803" y="1000"/>
                    <a:pt x="2881" y="3012"/>
                  </a:cubicBezTo>
                  <a:cubicBezTo>
                    <a:pt x="-960" y="7033"/>
                    <a:pt x="-960" y="13557"/>
                    <a:pt x="2881" y="17578"/>
                  </a:cubicBezTo>
                  <a:cubicBezTo>
                    <a:pt x="6723" y="21600"/>
                    <a:pt x="12957" y="21600"/>
                    <a:pt x="16799" y="17578"/>
                  </a:cubicBezTo>
                  <a:cubicBezTo>
                    <a:pt x="20640" y="13557"/>
                    <a:pt x="20640" y="7033"/>
                    <a:pt x="16799" y="3012"/>
                  </a:cubicBezTo>
                  <a:cubicBezTo>
                    <a:pt x="14877" y="1000"/>
                    <a:pt x="12348" y="0"/>
                    <a:pt x="983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35" name="Google Shape;89;p2"/>
            <p:cNvSpPr/>
            <p:nvPr/>
          </p:nvSpPr>
          <p:spPr>
            <a:xfrm>
              <a:off x="0" y="-1"/>
              <a:ext cx="433819" cy="431834"/>
            </a:xfrm>
            <a:prstGeom prst="ellipse">
              <a:avLst/>
            </a:prstGeom>
            <a:noFill/>
            <a:ln w="9525" cap="flat">
              <a:solidFill>
                <a:srgbClr val="557D9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275;p47"/>
          <p:cNvGrpSpPr/>
          <p:nvPr/>
        </p:nvGrpSpPr>
        <p:grpSpPr>
          <a:xfrm>
            <a:off x="1509259" y="1639594"/>
            <a:ext cx="17039841" cy="929738"/>
            <a:chOff x="0" y="0"/>
            <a:chExt cx="17039840" cy="929737"/>
          </a:xfrm>
        </p:grpSpPr>
        <p:sp>
          <p:nvSpPr>
            <p:cNvPr id="305" name="Google Shape;276;p47"/>
            <p:cNvSpPr txBox="1"/>
            <p:nvPr/>
          </p:nvSpPr>
          <p:spPr>
            <a:xfrm>
              <a:off x="609942" y="82056"/>
              <a:ext cx="16429899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JOB 5</a:t>
              </a:r>
            </a:p>
          </p:txBody>
        </p:sp>
        <p:sp>
          <p:nvSpPr>
            <p:cNvPr id="306" name="Google Shape;277;p47"/>
            <p:cNvSpPr/>
            <p:nvPr/>
          </p:nvSpPr>
          <p:spPr>
            <a:xfrm rot="5400000">
              <a:off x="-343607" y="343606"/>
              <a:ext cx="859453" cy="1722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308" name="Google Shape;278;p47"/>
          <p:cNvSpPr txBox="1"/>
          <p:nvPr/>
        </p:nvSpPr>
        <p:spPr>
          <a:xfrm>
            <a:off x="2280942" y="4840746"/>
            <a:ext cx="15138760" cy="365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nodes=1:ppn=40,mem=120gb,walltime=12:00:00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40 canFam31.fasta Batch1.R1.fastq.gz Batch1.R2.fastq.gz &gt; Batch1.out </a:t>
            </a:r>
          </a:p>
        </p:txBody>
      </p:sp>
      <p:sp>
        <p:nvSpPr>
          <p:cNvPr id="309" name="Google Shape;279;p47"/>
          <p:cNvSpPr/>
          <p:nvPr/>
        </p:nvSpPr>
        <p:spPr>
          <a:xfrm>
            <a:off x="19343955" y="-1"/>
            <a:ext cx="5027345" cy="12984481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284;p24" descr="Google Shape;284;p24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0258" y="1207317"/>
            <a:ext cx="2330786" cy="1019720"/>
          </a:xfrm>
          <a:prstGeom prst="rect">
            <a:avLst/>
          </a:prstGeom>
          <a:ln w="12700">
            <a:miter lim="400000"/>
          </a:ln>
        </p:spPr>
      </p:pic>
      <p:sp>
        <p:nvSpPr>
          <p:cNvPr id="312" name="Google Shape;285;p24"/>
          <p:cNvSpPr txBox="1"/>
          <p:nvPr/>
        </p:nvSpPr>
        <p:spPr>
          <a:xfrm>
            <a:off x="-1" y="11450271"/>
            <a:ext cx="24371304" cy="10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/>
          <a:p>
            <a:pPr algn="ctr">
              <a:defRPr sz="3400" b="1">
                <a:solidFill>
                  <a:srgbClr val="39AC37"/>
                </a:solidFill>
              </a:defRPr>
            </a:pPr>
            <a:r>
              <a:t>ⓘ</a:t>
            </a:r>
            <a:r>
              <a:rPr sz="3700" b="0">
                <a:solidFill>
                  <a:srgbClr val="000000"/>
                </a:solidFill>
              </a:rPr>
              <a:t> Start presenting to display the poll results on this slide.</a:t>
            </a:r>
          </a:p>
        </p:txBody>
      </p:sp>
      <p:sp>
        <p:nvSpPr>
          <p:cNvPr id="313" name="Google Shape;286;p24"/>
          <p:cNvSpPr txBox="1"/>
          <p:nvPr/>
        </p:nvSpPr>
        <p:spPr>
          <a:xfrm>
            <a:off x="-1" y="6108807"/>
            <a:ext cx="24371304" cy="1498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>
            <a:lvl1pPr algn="ctr">
              <a:defRPr sz="7200">
                <a:solidFill>
                  <a:srgbClr val="424242"/>
                </a:solidFill>
              </a:defRPr>
            </a:lvl1pPr>
          </a:lstStyle>
          <a:p>
            <a:r>
              <a:t>Is job 5 ok to run on C2?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291;p48"/>
          <p:cNvGrpSpPr/>
          <p:nvPr/>
        </p:nvGrpSpPr>
        <p:grpSpPr>
          <a:xfrm>
            <a:off x="1509259" y="1639594"/>
            <a:ext cx="17039841" cy="929738"/>
            <a:chOff x="0" y="0"/>
            <a:chExt cx="17039840" cy="929737"/>
          </a:xfrm>
        </p:grpSpPr>
        <p:sp>
          <p:nvSpPr>
            <p:cNvPr id="317" name="Google Shape;292;p48"/>
            <p:cNvSpPr txBox="1"/>
            <p:nvPr/>
          </p:nvSpPr>
          <p:spPr>
            <a:xfrm>
              <a:off x="609942" y="82056"/>
              <a:ext cx="16429899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JOB 6</a:t>
              </a:r>
            </a:p>
          </p:txBody>
        </p:sp>
        <p:sp>
          <p:nvSpPr>
            <p:cNvPr id="318" name="Google Shape;293;p48"/>
            <p:cNvSpPr/>
            <p:nvPr/>
          </p:nvSpPr>
          <p:spPr>
            <a:xfrm rot="5400000">
              <a:off x="-343607" y="343606"/>
              <a:ext cx="859453" cy="1722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320" name="Google Shape;294;p48"/>
          <p:cNvSpPr txBox="1"/>
          <p:nvPr/>
        </p:nvSpPr>
        <p:spPr>
          <a:xfrm>
            <a:off x="2280942" y="4129546"/>
            <a:ext cx="15138760" cy="508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nodes=1:ppn=40,mem=120gb,walltime=12:00:00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10 canFam31.fasta Batch1.R1.fastq.gz Batch1.R2.fastq.gz &gt; Batch1.out 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Batch2.R1.fastq.gz Batch2.R2.fastq.gz &gt; Batch2.out 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Batch3.R1.fastq.gz Batch3.R2.fastq.gz &gt; Batch3.out 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Batch4.R1.fastq.gz Batch4.R2.fastq.gz &gt; Batch4.out 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wait</a:t>
            </a:r>
          </a:p>
        </p:txBody>
      </p:sp>
      <p:sp>
        <p:nvSpPr>
          <p:cNvPr id="321" name="Google Shape;295;p48"/>
          <p:cNvSpPr/>
          <p:nvPr/>
        </p:nvSpPr>
        <p:spPr>
          <a:xfrm>
            <a:off x="19343955" y="-1"/>
            <a:ext cx="5027345" cy="12984481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00;p49" descr="Google Shape;300;p4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0258" y="1207317"/>
            <a:ext cx="2330786" cy="101972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Google Shape;301;p49"/>
          <p:cNvSpPr txBox="1"/>
          <p:nvPr/>
        </p:nvSpPr>
        <p:spPr>
          <a:xfrm>
            <a:off x="-1" y="11450271"/>
            <a:ext cx="24371304" cy="10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/>
          <a:p>
            <a:pPr algn="ctr">
              <a:defRPr sz="3400" b="1">
                <a:solidFill>
                  <a:srgbClr val="39AC37"/>
                </a:solidFill>
              </a:defRPr>
            </a:pPr>
            <a:r>
              <a:t>ⓘ</a:t>
            </a:r>
            <a:r>
              <a:rPr sz="3700" b="0">
                <a:solidFill>
                  <a:srgbClr val="000000"/>
                </a:solidFill>
              </a:rPr>
              <a:t> Start presenting to display the poll results on this slide.</a:t>
            </a:r>
          </a:p>
        </p:txBody>
      </p:sp>
      <p:sp>
        <p:nvSpPr>
          <p:cNvPr id="325" name="Google Shape;302;p49"/>
          <p:cNvSpPr txBox="1"/>
          <p:nvPr/>
        </p:nvSpPr>
        <p:spPr>
          <a:xfrm>
            <a:off x="-1" y="6068449"/>
            <a:ext cx="24371304" cy="15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>
            <a:lvl1pPr algn="ctr">
              <a:defRPr sz="7200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Is job 6 ok to run on C2?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" name="Google Shape;307;p50"/>
          <p:cNvGrpSpPr/>
          <p:nvPr/>
        </p:nvGrpSpPr>
        <p:grpSpPr>
          <a:xfrm>
            <a:off x="1509259" y="1639594"/>
            <a:ext cx="17039841" cy="929738"/>
            <a:chOff x="0" y="0"/>
            <a:chExt cx="17039840" cy="929737"/>
          </a:xfrm>
        </p:grpSpPr>
        <p:sp>
          <p:nvSpPr>
            <p:cNvPr id="329" name="Google Shape;308;p50"/>
            <p:cNvSpPr txBox="1"/>
            <p:nvPr/>
          </p:nvSpPr>
          <p:spPr>
            <a:xfrm>
              <a:off x="609942" y="82056"/>
              <a:ext cx="16429899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JOB 7</a:t>
              </a:r>
            </a:p>
          </p:txBody>
        </p:sp>
        <p:sp>
          <p:nvSpPr>
            <p:cNvPr id="330" name="Google Shape;309;p50"/>
            <p:cNvSpPr/>
            <p:nvPr/>
          </p:nvSpPr>
          <p:spPr>
            <a:xfrm rot="5400000">
              <a:off x="-343607" y="343606"/>
              <a:ext cx="859453" cy="1722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332" name="Google Shape;310;p50"/>
          <p:cNvSpPr txBox="1"/>
          <p:nvPr/>
        </p:nvSpPr>
        <p:spPr>
          <a:xfrm>
            <a:off x="2280942" y="3240546"/>
            <a:ext cx="15138760" cy="685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nodes=1:ppn=40,mem=150gb,walltime=12:00:00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10 canFam31.fasta Batch1.R1.fastq.gz Batch1.R2.fastq.gz &gt; Batch1.out 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Batch2.R1.fastq.gz Batch2.R2.fastq.gz &gt; Batch2.out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Batch3.R1.fastq.gz Batch3.R2.fastq.gz &gt; Batch3.out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Batch4.R1.fastq.gz Batch4.R2.fastq.gz &gt; Batch4.out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wait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Batch5.R1.fastq.gz Batch5.R2.fastq.gz &gt; Batch5.out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Batch6.R1.fastq.gz Batch6.R2.fastq.gz &gt; Batch6.out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Batch7.R1.fastq.gz Batch7.R2.fastq.gz &gt; Batch7.out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Batch8.R1.fastq.gz Batch8.R2.fastq.gz &gt; Batch8.out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wait</a:t>
            </a:r>
          </a:p>
        </p:txBody>
      </p:sp>
      <p:sp>
        <p:nvSpPr>
          <p:cNvPr id="333" name="Google Shape;311;p50"/>
          <p:cNvSpPr/>
          <p:nvPr/>
        </p:nvSpPr>
        <p:spPr>
          <a:xfrm>
            <a:off x="19343955" y="-1"/>
            <a:ext cx="5027345" cy="12984481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16;p51" descr="Google Shape;316;p5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0258" y="1207317"/>
            <a:ext cx="2330786" cy="1019720"/>
          </a:xfrm>
          <a:prstGeom prst="rect">
            <a:avLst/>
          </a:prstGeom>
          <a:ln w="12700">
            <a:miter lim="400000"/>
          </a:ln>
        </p:spPr>
      </p:pic>
      <p:sp>
        <p:nvSpPr>
          <p:cNvPr id="336" name="Google Shape;317;p51"/>
          <p:cNvSpPr txBox="1"/>
          <p:nvPr/>
        </p:nvSpPr>
        <p:spPr>
          <a:xfrm>
            <a:off x="-1" y="11450271"/>
            <a:ext cx="24371304" cy="10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/>
          <a:p>
            <a:pPr algn="ctr">
              <a:defRPr sz="3400" b="1">
                <a:solidFill>
                  <a:srgbClr val="39AC37"/>
                </a:solidFill>
              </a:defRPr>
            </a:pPr>
            <a:r>
              <a:t>ⓘ</a:t>
            </a:r>
            <a:r>
              <a:rPr sz="3700" b="0">
                <a:solidFill>
                  <a:srgbClr val="000000"/>
                </a:solidFill>
              </a:rPr>
              <a:t> Start presenting to display the poll results on this slide.</a:t>
            </a:r>
          </a:p>
        </p:txBody>
      </p:sp>
      <p:sp>
        <p:nvSpPr>
          <p:cNvPr id="337" name="Google Shape;318;p51"/>
          <p:cNvSpPr txBox="1"/>
          <p:nvPr/>
        </p:nvSpPr>
        <p:spPr>
          <a:xfrm>
            <a:off x="-1" y="6068449"/>
            <a:ext cx="24371304" cy="15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>
            <a:lvl1pPr algn="ctr">
              <a:defRPr sz="7200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Is job 7 ok to run on C2?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oogle Shape;323;p52"/>
          <p:cNvGrpSpPr/>
          <p:nvPr/>
        </p:nvGrpSpPr>
        <p:grpSpPr>
          <a:xfrm>
            <a:off x="1509259" y="1639594"/>
            <a:ext cx="17039841" cy="929738"/>
            <a:chOff x="0" y="0"/>
            <a:chExt cx="17039840" cy="929737"/>
          </a:xfrm>
        </p:grpSpPr>
        <p:sp>
          <p:nvSpPr>
            <p:cNvPr id="341" name="Google Shape;324;p52"/>
            <p:cNvSpPr txBox="1"/>
            <p:nvPr/>
          </p:nvSpPr>
          <p:spPr>
            <a:xfrm>
              <a:off x="609942" y="82056"/>
              <a:ext cx="16429899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JOB 8</a:t>
              </a:r>
            </a:p>
          </p:txBody>
        </p:sp>
        <p:sp>
          <p:nvSpPr>
            <p:cNvPr id="342" name="Google Shape;325;p52"/>
            <p:cNvSpPr/>
            <p:nvPr/>
          </p:nvSpPr>
          <p:spPr>
            <a:xfrm rot="5400000">
              <a:off x="-343607" y="343606"/>
              <a:ext cx="859453" cy="1722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344" name="Google Shape;326;p52"/>
          <p:cNvSpPr txBox="1"/>
          <p:nvPr/>
        </p:nvSpPr>
        <p:spPr>
          <a:xfrm>
            <a:off x="2280942" y="4307346"/>
            <a:ext cx="15138760" cy="472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nodes=1:ppn=40,mem=500gb,walltime=60:00:00:00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10 canFam31.fasta Batch1.R1.fastq.gz Batch1.R2.fastq.gz &gt; Batch1.out 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14 canFam31.fasta Batch2.R1.fastq.gz Batch2.R2.fastq.gz &gt; Batch2.out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16 canFam31.fasta Batch3.R1.fastq.gz Batch3.R2.fastq.gz &gt; Batch3.out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wait</a:t>
            </a:r>
          </a:p>
        </p:txBody>
      </p:sp>
      <p:sp>
        <p:nvSpPr>
          <p:cNvPr id="345" name="Google Shape;327;p52"/>
          <p:cNvSpPr/>
          <p:nvPr/>
        </p:nvSpPr>
        <p:spPr>
          <a:xfrm>
            <a:off x="19343955" y="-1"/>
            <a:ext cx="5027345" cy="12984481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32;p53" descr="Google Shape;332;p53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0258" y="1207317"/>
            <a:ext cx="2330786" cy="1019720"/>
          </a:xfrm>
          <a:prstGeom prst="rect">
            <a:avLst/>
          </a:prstGeom>
          <a:ln w="12700">
            <a:miter lim="400000"/>
          </a:ln>
        </p:spPr>
      </p:pic>
      <p:sp>
        <p:nvSpPr>
          <p:cNvPr id="348" name="Google Shape;333;p53"/>
          <p:cNvSpPr txBox="1"/>
          <p:nvPr/>
        </p:nvSpPr>
        <p:spPr>
          <a:xfrm>
            <a:off x="-1" y="11450271"/>
            <a:ext cx="24371304" cy="10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/>
          <a:p>
            <a:pPr algn="ctr">
              <a:defRPr sz="3400" b="1">
                <a:solidFill>
                  <a:srgbClr val="39AC37"/>
                </a:solidFill>
              </a:defRPr>
            </a:pPr>
            <a:r>
              <a:t>ⓘ</a:t>
            </a:r>
            <a:r>
              <a:rPr sz="3700" b="0">
                <a:solidFill>
                  <a:srgbClr val="000000"/>
                </a:solidFill>
              </a:rPr>
              <a:t> Start presenting to display the poll results on this slide.</a:t>
            </a:r>
          </a:p>
        </p:txBody>
      </p:sp>
      <p:sp>
        <p:nvSpPr>
          <p:cNvPr id="349" name="Google Shape;334;p53"/>
          <p:cNvSpPr txBox="1"/>
          <p:nvPr/>
        </p:nvSpPr>
        <p:spPr>
          <a:xfrm>
            <a:off x="-1" y="6068449"/>
            <a:ext cx="24371304" cy="15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>
            <a:lvl1pPr algn="ctr">
              <a:defRPr sz="7200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Is job 8 ok to run on C2?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" name="Google Shape;339;p54"/>
          <p:cNvGrpSpPr/>
          <p:nvPr/>
        </p:nvGrpSpPr>
        <p:grpSpPr>
          <a:xfrm>
            <a:off x="1509259" y="1639594"/>
            <a:ext cx="17039841" cy="929738"/>
            <a:chOff x="0" y="0"/>
            <a:chExt cx="17039840" cy="929737"/>
          </a:xfrm>
        </p:grpSpPr>
        <p:sp>
          <p:nvSpPr>
            <p:cNvPr id="353" name="Google Shape;340;p54"/>
            <p:cNvSpPr txBox="1"/>
            <p:nvPr/>
          </p:nvSpPr>
          <p:spPr>
            <a:xfrm>
              <a:off x="609942" y="82056"/>
              <a:ext cx="16429899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JOB 9</a:t>
              </a:r>
            </a:p>
          </p:txBody>
        </p:sp>
        <p:sp>
          <p:nvSpPr>
            <p:cNvPr id="354" name="Google Shape;341;p54"/>
            <p:cNvSpPr/>
            <p:nvPr/>
          </p:nvSpPr>
          <p:spPr>
            <a:xfrm rot="5400000">
              <a:off x="-343607" y="343606"/>
              <a:ext cx="859453" cy="1722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356" name="Google Shape;342;p54"/>
          <p:cNvSpPr txBox="1"/>
          <p:nvPr/>
        </p:nvSpPr>
        <p:spPr>
          <a:xfrm>
            <a:off x="2280942" y="3773946"/>
            <a:ext cx="15138760" cy="579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nodes=1:ppn=40,mem=120gb,walltime=12:00:00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10 canFam31.fasta Batch1.R1.fastq.gz Batch1.R2.fastq.gz &gt; Batch1.out 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Batch2.R1.fastq.gz Batch2.R2.fastq.gz &gt; Batch2.out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Batch3.R1.fastq.gz Batch3.R2.fastq.gz &gt; Batch3.out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5 canFam31.fasta Batch4.R1.fastq.gz Batch4.R2.fastq.gz &gt; Batch4.out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5 canFam31.fasta Batch5.R1.fastq.gz Batch5.R2.fastq.gz &gt; Batch5.out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wait</a:t>
            </a:r>
          </a:p>
        </p:txBody>
      </p:sp>
      <p:sp>
        <p:nvSpPr>
          <p:cNvPr id="357" name="Google Shape;343;p54"/>
          <p:cNvSpPr/>
          <p:nvPr/>
        </p:nvSpPr>
        <p:spPr>
          <a:xfrm>
            <a:off x="19343955" y="-1"/>
            <a:ext cx="5027345" cy="12984481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48;p55" descr="Google Shape;348;p5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0258" y="1207317"/>
            <a:ext cx="2330786" cy="1019720"/>
          </a:xfrm>
          <a:prstGeom prst="rect">
            <a:avLst/>
          </a:prstGeom>
          <a:ln w="12700">
            <a:miter lim="400000"/>
          </a:ln>
        </p:spPr>
      </p:pic>
      <p:sp>
        <p:nvSpPr>
          <p:cNvPr id="360" name="Google Shape;349;p55"/>
          <p:cNvSpPr txBox="1"/>
          <p:nvPr/>
        </p:nvSpPr>
        <p:spPr>
          <a:xfrm>
            <a:off x="-1" y="11450271"/>
            <a:ext cx="24371304" cy="10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/>
          <a:p>
            <a:pPr algn="ctr">
              <a:defRPr sz="3400" b="1">
                <a:solidFill>
                  <a:srgbClr val="39AC37"/>
                </a:solidFill>
              </a:defRPr>
            </a:pPr>
            <a:r>
              <a:t>ⓘ</a:t>
            </a:r>
            <a:r>
              <a:rPr sz="3700" b="0">
                <a:solidFill>
                  <a:srgbClr val="000000"/>
                </a:solidFill>
              </a:rPr>
              <a:t> Start presenting to display the poll results on this slide.</a:t>
            </a:r>
          </a:p>
        </p:txBody>
      </p:sp>
      <p:sp>
        <p:nvSpPr>
          <p:cNvPr id="361" name="Google Shape;350;p55"/>
          <p:cNvSpPr txBox="1"/>
          <p:nvPr/>
        </p:nvSpPr>
        <p:spPr>
          <a:xfrm>
            <a:off x="-1" y="6068449"/>
            <a:ext cx="24371304" cy="15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>
            <a:lvl1pPr algn="ctr">
              <a:defRPr sz="7200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Is job 9 ok to run on C2?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94;p7"/>
          <p:cNvGrpSpPr/>
          <p:nvPr/>
        </p:nvGrpSpPr>
        <p:grpSpPr>
          <a:xfrm>
            <a:off x="1610857" y="1527373"/>
            <a:ext cx="12616710" cy="914957"/>
            <a:chOff x="0" y="0"/>
            <a:chExt cx="12616708" cy="914956"/>
          </a:xfrm>
        </p:grpSpPr>
        <p:sp>
          <p:nvSpPr>
            <p:cNvPr id="138" name="Google Shape;95;p7"/>
            <p:cNvSpPr txBox="1"/>
            <p:nvPr/>
          </p:nvSpPr>
          <p:spPr>
            <a:xfrm>
              <a:off x="584542" y="67275"/>
              <a:ext cx="12032167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WHY IS IT IMPORTANT TO OPTIMIZE?</a:t>
              </a:r>
            </a:p>
          </p:txBody>
        </p:sp>
        <p:sp>
          <p:nvSpPr>
            <p:cNvPr id="139" name="Google Shape;96;p7"/>
            <p:cNvSpPr/>
            <p:nvPr/>
          </p:nvSpPr>
          <p:spPr>
            <a:xfrm rot="5400000">
              <a:off x="-369612" y="369611"/>
              <a:ext cx="886063" cy="1468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141" name="Google Shape;97;p7"/>
          <p:cNvSpPr/>
          <p:nvPr/>
        </p:nvSpPr>
        <p:spPr>
          <a:xfrm>
            <a:off x="-1" y="11310560"/>
            <a:ext cx="24371300" cy="1673919"/>
          </a:xfrm>
          <a:prstGeom prst="rect">
            <a:avLst/>
          </a:prstGeom>
          <a:solidFill>
            <a:srgbClr val="80A7A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sp>
        <p:nvSpPr>
          <p:cNvPr id="142" name="Google Shape;98;p7"/>
          <p:cNvSpPr/>
          <p:nvPr/>
        </p:nvSpPr>
        <p:spPr>
          <a:xfrm>
            <a:off x="26743" y="3466782"/>
            <a:ext cx="24317812" cy="114647"/>
          </a:xfrm>
          <a:prstGeom prst="rect">
            <a:avLst/>
          </a:prstGeom>
          <a:solidFill>
            <a:srgbClr val="80A7A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pic>
        <p:nvPicPr>
          <p:cNvPr id="143" name="Google Shape;99;p7" descr="Google Shape;99;p7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96571" y="5725093"/>
            <a:ext cx="8535298" cy="6553646"/>
          </a:xfrm>
          <a:prstGeom prst="rect">
            <a:avLst/>
          </a:prstGeom>
          <a:ln w="76200">
            <a:solidFill>
              <a:srgbClr val="80A7A5"/>
            </a:solidFill>
          </a:ln>
        </p:spPr>
      </p:pic>
      <p:pic>
        <p:nvPicPr>
          <p:cNvPr id="144" name="image9.png" descr="image9.png"/>
          <p:cNvPicPr>
            <a:picLocks noChangeAspect="1"/>
          </p:cNvPicPr>
          <p:nvPr/>
        </p:nvPicPr>
        <p:blipFill>
          <a:blip r:embed="rId3"/>
          <a:srcRect l="6408" t="2034" r="11302" b="4458"/>
          <a:stretch>
            <a:fillRect/>
          </a:stretch>
        </p:blipFill>
        <p:spPr>
          <a:xfrm>
            <a:off x="14082338" y="5767384"/>
            <a:ext cx="8535298" cy="6468996"/>
          </a:xfrm>
          <a:prstGeom prst="rect">
            <a:avLst/>
          </a:prstGeom>
          <a:ln w="88900">
            <a:solidFill>
              <a:srgbClr val="80A7A5"/>
            </a:solidFill>
          </a:ln>
        </p:spPr>
      </p:pic>
      <p:sp>
        <p:nvSpPr>
          <p:cNvPr id="145" name="Google Shape;101;p7"/>
          <p:cNvSpPr/>
          <p:nvPr/>
        </p:nvSpPr>
        <p:spPr>
          <a:xfrm>
            <a:off x="11139650" y="8363642"/>
            <a:ext cx="2362201" cy="65633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08A88"/>
          </a:solidFill>
          <a:ln w="25400">
            <a:solidFill>
              <a:srgbClr val="80A7A5"/>
            </a:solidFill>
          </a:ln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55;p56"/>
          <p:cNvGrpSpPr/>
          <p:nvPr/>
        </p:nvGrpSpPr>
        <p:grpSpPr>
          <a:xfrm>
            <a:off x="1509259" y="1639594"/>
            <a:ext cx="17039841" cy="929738"/>
            <a:chOff x="0" y="0"/>
            <a:chExt cx="17039840" cy="929737"/>
          </a:xfrm>
        </p:grpSpPr>
        <p:sp>
          <p:nvSpPr>
            <p:cNvPr id="365" name="Google Shape;356;p56"/>
            <p:cNvSpPr txBox="1"/>
            <p:nvPr/>
          </p:nvSpPr>
          <p:spPr>
            <a:xfrm>
              <a:off x="609942" y="82056"/>
              <a:ext cx="16429899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JOB 10</a:t>
              </a:r>
            </a:p>
          </p:txBody>
        </p:sp>
        <p:sp>
          <p:nvSpPr>
            <p:cNvPr id="366" name="Google Shape;357;p56"/>
            <p:cNvSpPr/>
            <p:nvPr/>
          </p:nvSpPr>
          <p:spPr>
            <a:xfrm rot="5400000">
              <a:off x="-343607" y="343606"/>
              <a:ext cx="859453" cy="1722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368" name="Google Shape;358;p56"/>
          <p:cNvSpPr txBox="1"/>
          <p:nvPr/>
        </p:nvSpPr>
        <p:spPr>
          <a:xfrm>
            <a:off x="2280942" y="4485146"/>
            <a:ext cx="15138760" cy="436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nodes=1:ppn=40,mem=500gb,walltime=60:00:00:00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10 canFam31.fasta Batch1.R1.fastq.gz Batch1.R2.fastq.gz &gt; Batch1.out 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14 canFam31.fasta Batch2.R1.fastq.gz Batch2.R2.fastq.gz &gt; Batch2.out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16 canFam31.fasta Batch3.R1.fastq.gz Batch3.R2.fastq.gz &gt; Batch3.out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wait</a:t>
            </a:r>
          </a:p>
        </p:txBody>
      </p:sp>
      <p:sp>
        <p:nvSpPr>
          <p:cNvPr id="369" name="Google Shape;359;p56"/>
          <p:cNvSpPr/>
          <p:nvPr/>
        </p:nvSpPr>
        <p:spPr>
          <a:xfrm>
            <a:off x="19343955" y="-1"/>
            <a:ext cx="5027345" cy="12984481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64;p57" descr="Google Shape;364;p57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0258" y="1207317"/>
            <a:ext cx="2330786" cy="1019720"/>
          </a:xfrm>
          <a:prstGeom prst="rect">
            <a:avLst/>
          </a:prstGeom>
          <a:ln w="12700">
            <a:miter lim="400000"/>
          </a:ln>
        </p:spPr>
      </p:pic>
      <p:sp>
        <p:nvSpPr>
          <p:cNvPr id="372" name="Google Shape;365;p57"/>
          <p:cNvSpPr txBox="1"/>
          <p:nvPr/>
        </p:nvSpPr>
        <p:spPr>
          <a:xfrm>
            <a:off x="-1" y="11450271"/>
            <a:ext cx="24371304" cy="10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/>
          <a:p>
            <a:pPr algn="ctr">
              <a:defRPr sz="3400" b="1">
                <a:solidFill>
                  <a:srgbClr val="39AC37"/>
                </a:solidFill>
              </a:defRPr>
            </a:pPr>
            <a:r>
              <a:t>ⓘ</a:t>
            </a:r>
            <a:r>
              <a:rPr sz="3700" b="0">
                <a:solidFill>
                  <a:srgbClr val="000000"/>
                </a:solidFill>
              </a:rPr>
              <a:t> Start presenting to display the poll results on this slide.</a:t>
            </a:r>
          </a:p>
        </p:txBody>
      </p:sp>
      <p:sp>
        <p:nvSpPr>
          <p:cNvPr id="373" name="Google Shape;366;p57"/>
          <p:cNvSpPr txBox="1"/>
          <p:nvPr/>
        </p:nvSpPr>
        <p:spPr>
          <a:xfrm>
            <a:off x="-1" y="6068449"/>
            <a:ext cx="24371304" cy="15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>
            <a:lvl1pPr algn="ctr">
              <a:defRPr sz="7200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Is job 10 ok to run on C2?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1;p58"/>
          <p:cNvGrpSpPr/>
          <p:nvPr/>
        </p:nvGrpSpPr>
        <p:grpSpPr>
          <a:xfrm>
            <a:off x="1509259" y="1639594"/>
            <a:ext cx="17039841" cy="929738"/>
            <a:chOff x="0" y="0"/>
            <a:chExt cx="17039840" cy="929737"/>
          </a:xfrm>
        </p:grpSpPr>
        <p:sp>
          <p:nvSpPr>
            <p:cNvPr id="377" name="Google Shape;372;p58"/>
            <p:cNvSpPr txBox="1"/>
            <p:nvPr/>
          </p:nvSpPr>
          <p:spPr>
            <a:xfrm>
              <a:off x="609942" y="82056"/>
              <a:ext cx="16429899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JOB 11!</a:t>
              </a:r>
            </a:p>
          </p:txBody>
        </p:sp>
        <p:sp>
          <p:nvSpPr>
            <p:cNvPr id="378" name="Google Shape;373;p58"/>
            <p:cNvSpPr/>
            <p:nvPr/>
          </p:nvSpPr>
          <p:spPr>
            <a:xfrm rot="5400000">
              <a:off x="-343607" y="343606"/>
              <a:ext cx="859453" cy="172240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380" name="Google Shape;374;p58"/>
          <p:cNvSpPr txBox="1"/>
          <p:nvPr/>
        </p:nvSpPr>
        <p:spPr>
          <a:xfrm>
            <a:off x="2280942" y="3418345"/>
            <a:ext cx="15138760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 /bin/bash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#PBS -W group_list=ku_fa -A ku_fa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canid1Map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canid1.err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canid1.log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nodes=1:ppn=40,mem=50gb,walltime=1:00:00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-d /home/projects/C2_test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### Load modules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module load bwa/0.7.15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module load samtools/1.9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module load htslib/1.9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### Run your jobs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40 refgenome/canFam31.fasta Canid1.R1.fastq.gz &gt; Canid1.sam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samtools view -b Canid1.sam &gt; Canid1.bam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samtools index Canid1.bam</a:t>
            </a:r>
          </a:p>
        </p:txBody>
      </p:sp>
      <p:sp>
        <p:nvSpPr>
          <p:cNvPr id="381" name="Google Shape;375;p58"/>
          <p:cNvSpPr/>
          <p:nvPr/>
        </p:nvSpPr>
        <p:spPr>
          <a:xfrm>
            <a:off x="19343955" y="-1"/>
            <a:ext cx="5027345" cy="12984481"/>
          </a:xfrm>
          <a:prstGeom prst="rect">
            <a:avLst/>
          </a:prstGeom>
          <a:solidFill>
            <a:srgbClr val="819E8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0;p59" descr="Google Shape;380;p5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0258" y="1207317"/>
            <a:ext cx="2330786" cy="1019720"/>
          </a:xfrm>
          <a:prstGeom prst="rect">
            <a:avLst/>
          </a:prstGeom>
          <a:ln w="12700">
            <a:miter lim="400000"/>
          </a:ln>
        </p:spPr>
      </p:pic>
      <p:sp>
        <p:nvSpPr>
          <p:cNvPr id="384" name="Google Shape;381;p59"/>
          <p:cNvSpPr txBox="1"/>
          <p:nvPr/>
        </p:nvSpPr>
        <p:spPr>
          <a:xfrm>
            <a:off x="-1" y="11450271"/>
            <a:ext cx="24371304" cy="10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/>
          <a:p>
            <a:pPr algn="ctr">
              <a:defRPr sz="3400" b="1">
                <a:solidFill>
                  <a:srgbClr val="39AC37"/>
                </a:solidFill>
              </a:defRPr>
            </a:pPr>
            <a:r>
              <a:t>ⓘ</a:t>
            </a:r>
            <a:r>
              <a:rPr sz="3700" b="0">
                <a:solidFill>
                  <a:srgbClr val="000000"/>
                </a:solidFill>
              </a:rPr>
              <a:t> Start presenting to display the poll results on this slide.</a:t>
            </a:r>
          </a:p>
        </p:txBody>
      </p:sp>
      <p:sp>
        <p:nvSpPr>
          <p:cNvPr id="385" name="Google Shape;382;p59"/>
          <p:cNvSpPr txBox="1"/>
          <p:nvPr/>
        </p:nvSpPr>
        <p:spPr>
          <a:xfrm>
            <a:off x="-1" y="6108807"/>
            <a:ext cx="24371304" cy="1498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3650" tIns="243650" rIns="243650" bIns="243650" anchor="ctr">
            <a:spAutoFit/>
          </a:bodyPr>
          <a:lstStyle>
            <a:lvl1pPr algn="ctr">
              <a:defRPr sz="7200">
                <a:solidFill>
                  <a:srgbClr val="424242"/>
                </a:solidFill>
              </a:defRPr>
            </a:lvl1pPr>
          </a:lstStyle>
          <a:p>
            <a:r>
              <a:t>Is job 11 ok to run on C2?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7;p60"/>
          <p:cNvSpPr/>
          <p:nvPr/>
        </p:nvSpPr>
        <p:spPr>
          <a:xfrm>
            <a:off x="0" y="0"/>
            <a:ext cx="24342158" cy="12954000"/>
          </a:xfrm>
          <a:prstGeom prst="rect">
            <a:avLst/>
          </a:prstGeom>
          <a:solidFill>
            <a:srgbClr val="3C3A4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pic>
        <p:nvPicPr>
          <p:cNvPr id="390" name="Google Shape;388;p60" descr="Google Shape;388;p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7906" y="-1531603"/>
            <a:ext cx="15802775" cy="15802775"/>
          </a:xfrm>
          <a:prstGeom prst="rect">
            <a:avLst/>
          </a:prstGeom>
          <a:ln w="12700">
            <a:miter lim="400000"/>
          </a:ln>
        </p:spPr>
      </p:pic>
      <p:sp>
        <p:nvSpPr>
          <p:cNvPr id="391" name="Shape"/>
          <p:cNvSpPr/>
          <p:nvPr/>
        </p:nvSpPr>
        <p:spPr>
          <a:xfrm>
            <a:off x="8344077" y="1950356"/>
            <a:ext cx="7645789" cy="26073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84"/>
                </a:lnTo>
                <a:lnTo>
                  <a:pt x="20197" y="21600"/>
                </a:lnTo>
                <a:lnTo>
                  <a:pt x="1533" y="21558"/>
                </a:lnTo>
                <a:lnTo>
                  <a:pt x="0" y="0"/>
                </a:lnTo>
                <a:close/>
              </a:path>
            </a:pathLst>
          </a:custGeom>
          <a:solidFill>
            <a:srgbClr val="610C22"/>
          </a:solidFill>
          <a:ln w="12700">
            <a:miter lim="400000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endParaRPr/>
          </a:p>
        </p:txBody>
      </p:sp>
      <p:pic>
        <p:nvPicPr>
          <p:cNvPr id="392" name="image15.png" descr="image15.png"/>
          <p:cNvPicPr>
            <a:picLocks noChangeAspect="1"/>
          </p:cNvPicPr>
          <p:nvPr/>
        </p:nvPicPr>
        <p:blipFill>
          <a:blip r:embed="rId3"/>
          <a:srcRect t="10786" r="2" b="10792"/>
          <a:stretch>
            <a:fillRect/>
          </a:stretch>
        </p:blipFill>
        <p:spPr>
          <a:xfrm>
            <a:off x="9006649" y="1922874"/>
            <a:ext cx="6433742" cy="26622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79" y="0"/>
                </a:moveTo>
                <a:cubicBezTo>
                  <a:pt x="438" y="0"/>
                  <a:pt x="0" y="833"/>
                  <a:pt x="0" y="1858"/>
                </a:cubicBezTo>
                <a:lnTo>
                  <a:pt x="0" y="19745"/>
                </a:lnTo>
                <a:cubicBezTo>
                  <a:pt x="0" y="20771"/>
                  <a:pt x="438" y="21600"/>
                  <a:pt x="979" y="21600"/>
                </a:cubicBezTo>
                <a:lnTo>
                  <a:pt x="20621" y="21600"/>
                </a:lnTo>
                <a:cubicBezTo>
                  <a:pt x="21162" y="21600"/>
                  <a:pt x="21600" y="20771"/>
                  <a:pt x="21600" y="19745"/>
                </a:cubicBezTo>
                <a:lnTo>
                  <a:pt x="21600" y="1858"/>
                </a:lnTo>
                <a:cubicBezTo>
                  <a:pt x="21600" y="833"/>
                  <a:pt x="21162" y="0"/>
                  <a:pt x="20621" y="0"/>
                </a:cubicBezTo>
                <a:lnTo>
                  <a:pt x="979" y="0"/>
                </a:lnTo>
                <a:close/>
              </a:path>
            </a:pathLst>
          </a:custGeom>
          <a:ln>
            <a:solidFill>
              <a:srgbClr val="3C3A4B"/>
            </a:solidFill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06;p37"/>
          <p:cNvGrpSpPr/>
          <p:nvPr/>
        </p:nvGrpSpPr>
        <p:grpSpPr>
          <a:xfrm>
            <a:off x="1521959" y="1298593"/>
            <a:ext cx="11816355" cy="1426918"/>
            <a:chOff x="0" y="0"/>
            <a:chExt cx="11816353" cy="1426917"/>
          </a:xfrm>
        </p:grpSpPr>
        <p:sp>
          <p:nvSpPr>
            <p:cNvPr id="147" name="Google Shape;107;p37"/>
            <p:cNvSpPr txBox="1"/>
            <p:nvPr/>
          </p:nvSpPr>
          <p:spPr>
            <a:xfrm>
              <a:off x="597242" y="296055"/>
              <a:ext cx="11219113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SAVING MONEY BY OPTIMIZATION</a:t>
              </a:r>
            </a:p>
          </p:txBody>
        </p:sp>
        <p:sp>
          <p:nvSpPr>
            <p:cNvPr id="148" name="Google Shape;108;p37"/>
            <p:cNvSpPr/>
            <p:nvPr/>
          </p:nvSpPr>
          <p:spPr>
            <a:xfrm rot="5400000">
              <a:off x="-637498" y="637498"/>
              <a:ext cx="1426918" cy="15192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150" name="Google Shape;109;p37"/>
          <p:cNvSpPr/>
          <p:nvPr/>
        </p:nvSpPr>
        <p:spPr>
          <a:xfrm>
            <a:off x="15991665" y="0"/>
            <a:ext cx="8379635" cy="12975770"/>
          </a:xfrm>
          <a:prstGeom prst="rect">
            <a:avLst/>
          </a:prstGeom>
          <a:solidFill>
            <a:srgbClr val="3C3A4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grpSp>
        <p:nvGrpSpPr>
          <p:cNvPr id="163" name="Google Shape;110;p37"/>
          <p:cNvGrpSpPr/>
          <p:nvPr/>
        </p:nvGrpSpPr>
        <p:grpSpPr>
          <a:xfrm>
            <a:off x="2741757" y="7792978"/>
            <a:ext cx="4581083" cy="4534604"/>
            <a:chOff x="0" y="0"/>
            <a:chExt cx="4581081" cy="4534603"/>
          </a:xfrm>
        </p:grpSpPr>
        <p:sp>
          <p:nvSpPr>
            <p:cNvPr id="151" name="Google Shape;111;p37"/>
            <p:cNvSpPr/>
            <p:nvPr/>
          </p:nvSpPr>
          <p:spPr>
            <a:xfrm>
              <a:off x="2752571" y="860088"/>
              <a:ext cx="1828512" cy="3152803"/>
            </a:xfrm>
            <a:prstGeom prst="roundRect">
              <a:avLst>
                <a:gd name="adj" fmla="val 16667"/>
              </a:avLst>
            </a:prstGeom>
            <a:solidFill>
              <a:srgbClr val="D3D2DC"/>
            </a:solidFill>
            <a:ln w="25400" cap="flat">
              <a:solidFill>
                <a:srgbClr val="918EA8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>
                  <a:solidFill>
                    <a:srgbClr val="3C3A4B"/>
                  </a:solidFill>
                </a:defRPr>
              </a:pPr>
              <a:endParaRPr/>
            </a:p>
          </p:txBody>
        </p:sp>
        <p:grpSp>
          <p:nvGrpSpPr>
            <p:cNvPr id="162" name="Google Shape;112;p37"/>
            <p:cNvGrpSpPr/>
            <p:nvPr/>
          </p:nvGrpSpPr>
          <p:grpSpPr>
            <a:xfrm>
              <a:off x="0" y="0"/>
              <a:ext cx="4522280" cy="4534604"/>
              <a:chOff x="0" y="0"/>
              <a:chExt cx="4522279" cy="4534603"/>
            </a:xfrm>
          </p:grpSpPr>
          <p:sp>
            <p:nvSpPr>
              <p:cNvPr id="152" name="Google Shape;113;p37"/>
              <p:cNvSpPr/>
              <p:nvPr/>
            </p:nvSpPr>
            <p:spPr>
              <a:xfrm>
                <a:off x="0" y="860088"/>
                <a:ext cx="1828511" cy="3152803"/>
              </a:xfrm>
              <a:prstGeom prst="roundRect">
                <a:avLst>
                  <a:gd name="adj" fmla="val 16667"/>
                </a:avLst>
              </a:prstGeom>
              <a:solidFill>
                <a:srgbClr val="D3D2DC"/>
              </a:solidFill>
              <a:ln w="25400" cap="flat">
                <a:solidFill>
                  <a:srgbClr val="918EA8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>
                    <a:solidFill>
                      <a:srgbClr val="3C3A4B"/>
                    </a:solidFill>
                  </a:defRPr>
                </a:pPr>
                <a:endParaRPr/>
              </a:p>
            </p:txBody>
          </p:sp>
          <p:grpSp>
            <p:nvGrpSpPr>
              <p:cNvPr id="155" name="Google Shape;114;p37"/>
              <p:cNvGrpSpPr/>
              <p:nvPr/>
            </p:nvGrpSpPr>
            <p:grpSpPr>
              <a:xfrm>
                <a:off x="1097236" y="0"/>
                <a:ext cx="2386610" cy="4534604"/>
                <a:chOff x="0" y="0"/>
                <a:chExt cx="2386608" cy="4534603"/>
              </a:xfrm>
            </p:grpSpPr>
            <p:sp>
              <p:nvSpPr>
                <p:cNvPr id="153" name="Rounded Rectangle"/>
                <p:cNvSpPr/>
                <p:nvPr/>
              </p:nvSpPr>
              <p:spPr>
                <a:xfrm>
                  <a:off x="0" y="0"/>
                  <a:ext cx="2386609" cy="453460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D3D2DC"/>
                </a:solidFill>
                <a:ln w="25400" cap="flat">
                  <a:solidFill>
                    <a:srgbClr val="918EA8"/>
                  </a:solidFill>
                  <a:prstDash val="solid"/>
                  <a:round/>
                </a:ln>
                <a:effectLst>
                  <a:outerShdw blurRad="63500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algn="ctr">
                    <a:defRPr sz="3600"/>
                  </a:pPr>
                  <a:endParaRPr/>
                </a:p>
              </p:txBody>
            </p:sp>
            <p:sp>
              <p:nvSpPr>
                <p:cNvPr id="154" name="COMPUTEROME 2.0…"/>
                <p:cNvSpPr txBox="1"/>
                <p:nvPr/>
              </p:nvSpPr>
              <p:spPr>
                <a:xfrm>
                  <a:off x="190255" y="361135"/>
                  <a:ext cx="2006097" cy="3787919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699" tIns="45699" rIns="45699" bIns="45699" numCol="1" anchor="t">
                  <a:noAutofit/>
                </a:bodyPr>
                <a:lstStyle/>
                <a:p>
                  <a:pPr algn="ctr">
                    <a:defRPr>
                      <a:solidFill>
                        <a:srgbClr val="000000"/>
                      </a:solidFill>
                    </a:defRPr>
                  </a:pPr>
                  <a:endParaRPr sz="2800"/>
                </a:p>
                <a:p>
                  <a:pPr algn="ctr">
                    <a:defRPr>
                      <a:solidFill>
                        <a:srgbClr val="000000"/>
                      </a:solidFill>
                    </a:defRPr>
                  </a:pPr>
                  <a:endParaRPr sz="1600"/>
                </a:p>
                <a:p>
                  <a:pPr algn="ctr">
                    <a:defRPr b="1">
                      <a:solidFill>
                        <a:srgbClr val="000000"/>
                      </a:solidFill>
                    </a:defRPr>
                  </a:pPr>
                  <a:endParaRPr sz="1200"/>
                </a:p>
                <a:p>
                  <a:pPr algn="ctr">
                    <a:defRPr b="1">
                      <a:solidFill>
                        <a:srgbClr val="000000"/>
                      </a:solidFill>
                    </a:defRPr>
                  </a:pPr>
                  <a:endParaRPr sz="700"/>
                </a:p>
                <a:p>
                  <a:pPr algn="ctr">
                    <a:defRPr sz="1800" b="1">
                      <a:solidFill>
                        <a:srgbClr val="424242"/>
                      </a:solidFill>
                    </a:defRPr>
                  </a:pPr>
                  <a:r>
                    <a:t>COMPUTEROME 2.0</a:t>
                  </a:r>
                  <a:endParaRPr>
                    <a:solidFill>
                      <a:srgbClr val="000000"/>
                    </a:solidFill>
                  </a:endParaRPr>
                </a:p>
                <a:p>
                  <a:pPr algn="ctr">
                    <a:defRPr>
                      <a:solidFill>
                        <a:srgbClr val="000000"/>
                      </a:solidFill>
                    </a:defRPr>
                  </a:pPr>
                  <a:endParaRPr sz="1800"/>
                </a:p>
                <a:p>
                  <a:pPr algn="ctr">
                    <a:defRPr>
                      <a:solidFill>
                        <a:srgbClr val="000000"/>
                      </a:solidFill>
                    </a:defRPr>
                  </a:pPr>
                  <a:endParaRPr sz="2800"/>
                </a:p>
                <a:p>
                  <a:pPr algn="ctr">
                    <a:defRPr>
                      <a:solidFill>
                        <a:srgbClr val="000000"/>
                      </a:solidFill>
                    </a:defRPr>
                  </a:pPr>
                  <a:endParaRPr sz="2800"/>
                </a:p>
                <a:p>
                  <a:pPr algn="ctr">
                    <a:defRPr sz="2800">
                      <a:solidFill>
                        <a:srgbClr val="424242"/>
                      </a:solidFill>
                    </a:defRPr>
                  </a:pPr>
                  <a:r>
                    <a:t>$$$</a:t>
                  </a:r>
                </a:p>
              </p:txBody>
            </p:sp>
          </p:grpSp>
          <p:grpSp>
            <p:nvGrpSpPr>
              <p:cNvPr id="158" name="Google Shape;115;p37"/>
              <p:cNvGrpSpPr/>
              <p:nvPr/>
            </p:nvGrpSpPr>
            <p:grpSpPr>
              <a:xfrm>
                <a:off x="1091317" y="1"/>
                <a:ext cx="2392529" cy="739913"/>
                <a:chOff x="0" y="0"/>
                <a:chExt cx="2392528" cy="739912"/>
              </a:xfrm>
            </p:grpSpPr>
            <p:sp>
              <p:nvSpPr>
                <p:cNvPr id="156" name="Shape"/>
                <p:cNvSpPr/>
                <p:nvPr/>
              </p:nvSpPr>
              <p:spPr>
                <a:xfrm>
                  <a:off x="-1" y="-1"/>
                  <a:ext cx="2392530" cy="7399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663" y="0"/>
                      </a:moveTo>
                      <a:lnTo>
                        <a:pt x="19044" y="0"/>
                      </a:lnTo>
                      <a:cubicBezTo>
                        <a:pt x="20086" y="0"/>
                        <a:pt x="21600" y="6851"/>
                        <a:pt x="21600" y="8855"/>
                      </a:cubicBezTo>
                      <a:lnTo>
                        <a:pt x="21600" y="21600"/>
                      </a:lnTo>
                      <a:lnTo>
                        <a:pt x="53" y="21600"/>
                      </a:lnTo>
                      <a:cubicBezTo>
                        <a:pt x="53" y="15552"/>
                        <a:pt x="0" y="15077"/>
                        <a:pt x="0" y="9029"/>
                      </a:cubicBezTo>
                      <a:cubicBezTo>
                        <a:pt x="107" y="6506"/>
                        <a:pt x="1247" y="1219"/>
                        <a:pt x="2663" y="0"/>
                      </a:cubicBezTo>
                      <a:close/>
                    </a:path>
                  </a:pathLst>
                </a:custGeom>
                <a:solidFill>
                  <a:srgbClr val="535353"/>
                </a:solidFill>
                <a:ln w="25400" cap="flat">
                  <a:solidFill>
                    <a:srgbClr val="918EA8"/>
                  </a:solidFill>
                  <a:prstDash val="solid"/>
                  <a:round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 sz="1800"/>
                  </a:pPr>
                  <a:endParaRPr/>
                </a:p>
              </p:txBody>
            </p:sp>
            <p:sp>
              <p:nvSpPr>
                <p:cNvPr id="157" name="PRICING"/>
                <p:cNvSpPr txBox="1"/>
                <p:nvPr/>
              </p:nvSpPr>
              <p:spPr>
                <a:xfrm>
                  <a:off x="73750" y="148657"/>
                  <a:ext cx="2245027" cy="44259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699" tIns="45699" rIns="45699" bIns="45699" numCol="1" anchor="ctr">
                  <a:noAutofit/>
                </a:bodyPr>
                <a:lstStyle>
                  <a:lvl1pPr algn="ctr">
                    <a:defRPr sz="2600" b="1"/>
                  </a:lvl1pPr>
                </a:lstStyle>
                <a:p>
                  <a:r>
                    <a:t>PRICING</a:t>
                  </a:r>
                </a:p>
              </p:txBody>
            </p:sp>
          </p:grpSp>
          <p:sp>
            <p:nvSpPr>
              <p:cNvPr id="159" name="Google Shape;116;p37"/>
              <p:cNvSpPr/>
              <p:nvPr/>
            </p:nvSpPr>
            <p:spPr>
              <a:xfrm>
                <a:off x="1243171" y="2267301"/>
                <a:ext cx="2076869" cy="1"/>
              </a:xfrm>
              <a:prstGeom prst="line">
                <a:avLst/>
              </a:prstGeom>
              <a:noFill/>
              <a:ln w="9525" cap="flat">
                <a:solidFill>
                  <a:srgbClr val="918EA8"/>
                </a:solidFill>
                <a:prstDash val="dash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0" name="Google Shape;117;p37"/>
              <p:cNvSpPr/>
              <p:nvPr/>
            </p:nvSpPr>
            <p:spPr>
              <a:xfrm>
                <a:off x="3575401" y="2267301"/>
                <a:ext cx="946879" cy="1"/>
              </a:xfrm>
              <a:prstGeom prst="line">
                <a:avLst/>
              </a:prstGeom>
              <a:noFill/>
              <a:ln w="9525" cap="flat">
                <a:solidFill>
                  <a:srgbClr val="918EA8"/>
                </a:solidFill>
                <a:prstDash val="dash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1" name="Google Shape;118;p37"/>
              <p:cNvSpPr/>
              <p:nvPr/>
            </p:nvSpPr>
            <p:spPr>
              <a:xfrm>
                <a:off x="70245" y="2267301"/>
                <a:ext cx="946878" cy="1"/>
              </a:xfrm>
              <a:prstGeom prst="line">
                <a:avLst/>
              </a:prstGeom>
              <a:noFill/>
              <a:ln w="9525" cap="flat">
                <a:solidFill>
                  <a:srgbClr val="918EA8"/>
                </a:solidFill>
                <a:prstDash val="dash"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164" name="Google Shape;119;p37"/>
          <p:cNvSpPr txBox="1"/>
          <p:nvPr/>
        </p:nvSpPr>
        <p:spPr>
          <a:xfrm>
            <a:off x="2613400" y="3952296"/>
            <a:ext cx="6470089" cy="293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 sz="2800">
                <a:solidFill>
                  <a:srgbClr val="535353"/>
                </a:solidFill>
              </a:defRPr>
            </a:pPr>
            <a:r>
              <a:t>C2 pricing model: quantized </a:t>
            </a:r>
            <a:r>
              <a:rPr b="1"/>
              <a:t>per node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rgbClr val="000000"/>
                </a:solidFill>
              </a:defRPr>
            </a:pPr>
            <a:endParaRPr sz="2800">
              <a:solidFill>
                <a:srgbClr val="535353"/>
              </a:solidFill>
            </a:endParaRPr>
          </a:p>
          <a:p>
            <a:pPr>
              <a:defRPr sz="2800">
                <a:solidFill>
                  <a:srgbClr val="535353"/>
                </a:solidFill>
              </a:defRPr>
            </a:pPr>
            <a:r>
              <a:t>You pay per node, not how many cores or CPUs you used.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rgbClr val="000000"/>
                </a:solidFill>
              </a:defRPr>
            </a:pPr>
            <a:endParaRPr sz="2800">
              <a:solidFill>
                <a:srgbClr val="535353"/>
              </a:solidFill>
            </a:endParaRPr>
          </a:p>
          <a:p>
            <a:pPr lvl="4">
              <a:defRPr sz="2800">
                <a:solidFill>
                  <a:srgbClr val="535353"/>
                </a:solidFill>
              </a:defRPr>
            </a:pPr>
            <a:r>
              <a:t>Remember C2 architecture 	– CPUs are distributed 40 per node</a:t>
            </a:r>
          </a:p>
        </p:txBody>
      </p:sp>
      <p:sp>
        <p:nvSpPr>
          <p:cNvPr id="165" name="Google Shape;120;p37"/>
          <p:cNvSpPr txBox="1"/>
          <p:nvPr/>
        </p:nvSpPr>
        <p:spPr>
          <a:xfrm>
            <a:off x="9815458" y="3952296"/>
            <a:ext cx="5553616" cy="1715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lvl="3">
              <a:defRPr sz="2800">
                <a:solidFill>
                  <a:srgbClr val="535353"/>
                </a:solidFill>
              </a:defRPr>
            </a:pPr>
            <a:r>
              <a:t>C2 is like a bar of chocolate</a:t>
            </a:r>
            <a:endParaRPr>
              <a:solidFill>
                <a:srgbClr val="000000"/>
              </a:solidFill>
            </a:endParaRPr>
          </a:p>
          <a:p>
            <a:pPr lvl="3">
              <a:defRPr>
                <a:solidFill>
                  <a:srgbClr val="000000"/>
                </a:solidFill>
              </a:defRPr>
            </a:pPr>
            <a:endParaRPr sz="2800">
              <a:solidFill>
                <a:srgbClr val="535353"/>
              </a:solidFill>
            </a:endParaRPr>
          </a:p>
          <a:p>
            <a:pPr lvl="3">
              <a:defRPr sz="2800">
                <a:solidFill>
                  <a:srgbClr val="535353"/>
                </a:solidFill>
              </a:defRPr>
            </a:pPr>
            <a:r>
              <a:t>You pay per bar, now how many pieces you have eaten.</a:t>
            </a:r>
          </a:p>
        </p:txBody>
      </p:sp>
      <p:pic>
        <p:nvPicPr>
          <p:cNvPr id="166" name="Google Shape;121;p37" descr="Google Shape;121;p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573" y="3584308"/>
            <a:ext cx="1322173" cy="132217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9" name="Google Shape;122;p37"/>
          <p:cNvGrpSpPr/>
          <p:nvPr/>
        </p:nvGrpSpPr>
        <p:grpSpPr>
          <a:xfrm>
            <a:off x="9803657" y="8117167"/>
            <a:ext cx="4244629" cy="3889546"/>
            <a:chOff x="0" y="0"/>
            <a:chExt cx="4244628" cy="3889545"/>
          </a:xfrm>
        </p:grpSpPr>
        <p:sp>
          <p:nvSpPr>
            <p:cNvPr id="167" name="Shape"/>
            <p:cNvSpPr/>
            <p:nvPr/>
          </p:nvSpPr>
          <p:spPr>
            <a:xfrm>
              <a:off x="-1" y="0"/>
              <a:ext cx="4244630" cy="3889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856"/>
                  </a:moveTo>
                  <a:lnTo>
                    <a:pt x="0" y="1856"/>
                  </a:lnTo>
                  <a:cubicBezTo>
                    <a:pt x="0" y="831"/>
                    <a:pt x="762" y="0"/>
                    <a:pt x="1701" y="0"/>
                  </a:cubicBezTo>
                  <a:lnTo>
                    <a:pt x="19899" y="0"/>
                  </a:lnTo>
                  <a:lnTo>
                    <a:pt x="19899" y="0"/>
                  </a:lnTo>
                  <a:cubicBezTo>
                    <a:pt x="20838" y="0"/>
                    <a:pt x="21600" y="831"/>
                    <a:pt x="21600" y="1856"/>
                  </a:cubicBezTo>
                  <a:lnTo>
                    <a:pt x="21600" y="19744"/>
                  </a:lnTo>
                  <a:lnTo>
                    <a:pt x="21600" y="19744"/>
                  </a:lnTo>
                  <a:cubicBezTo>
                    <a:pt x="21600" y="20769"/>
                    <a:pt x="20838" y="21600"/>
                    <a:pt x="19899" y="21600"/>
                  </a:cubicBezTo>
                  <a:lnTo>
                    <a:pt x="1701" y="21600"/>
                  </a:lnTo>
                  <a:lnTo>
                    <a:pt x="1701" y="21600"/>
                  </a:lnTo>
                  <a:cubicBezTo>
                    <a:pt x="762" y="21600"/>
                    <a:pt x="0" y="20769"/>
                    <a:pt x="0" y="19744"/>
                  </a:cubicBezTo>
                  <a:close/>
                </a:path>
              </a:pathLst>
            </a:custGeom>
            <a:solidFill>
              <a:srgbClr val="ECEC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pic>
          <p:nvPicPr>
            <p:cNvPr id="168" name="image2.png" descr="image2.png"/>
            <p:cNvPicPr>
              <a:picLocks noChangeAspect="1"/>
            </p:cNvPicPr>
            <p:nvPr/>
          </p:nvPicPr>
          <p:blipFill>
            <a:blip r:embed="rId3"/>
            <a:srcRect r="1" b="4"/>
            <a:stretch>
              <a:fillRect/>
            </a:stretch>
          </p:blipFill>
          <p:spPr>
            <a:xfrm>
              <a:off x="0" y="0"/>
              <a:ext cx="4244579" cy="3889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1" y="0"/>
                  </a:moveTo>
                  <a:cubicBezTo>
                    <a:pt x="761" y="0"/>
                    <a:pt x="0" y="831"/>
                    <a:pt x="0" y="1856"/>
                  </a:cubicBezTo>
                  <a:lnTo>
                    <a:pt x="0" y="19744"/>
                  </a:lnTo>
                  <a:cubicBezTo>
                    <a:pt x="0" y="20769"/>
                    <a:pt x="761" y="21600"/>
                    <a:pt x="1701" y="21600"/>
                  </a:cubicBezTo>
                  <a:lnTo>
                    <a:pt x="19899" y="21600"/>
                  </a:lnTo>
                  <a:cubicBezTo>
                    <a:pt x="20839" y="21600"/>
                    <a:pt x="21600" y="20769"/>
                    <a:pt x="21600" y="19744"/>
                  </a:cubicBezTo>
                  <a:lnTo>
                    <a:pt x="21600" y="1856"/>
                  </a:lnTo>
                  <a:cubicBezTo>
                    <a:pt x="21600" y="831"/>
                    <a:pt x="20839" y="0"/>
                    <a:pt x="19899" y="0"/>
                  </a:cubicBezTo>
                  <a:lnTo>
                    <a:pt x="1701" y="0"/>
                  </a:lnTo>
                  <a:close/>
                </a:path>
              </a:pathLst>
            </a:custGeom>
            <a:ln w="57150" cap="flat">
              <a:solidFill>
                <a:srgbClr val="918EA8"/>
              </a:solidFill>
              <a:prstDash val="solid"/>
              <a:round/>
            </a:ln>
            <a:effectLst/>
          </p:spPr>
        </p:pic>
      </p:grpSp>
      <p:grpSp>
        <p:nvGrpSpPr>
          <p:cNvPr id="172" name="Google Shape;123;p37"/>
          <p:cNvGrpSpPr/>
          <p:nvPr/>
        </p:nvGrpSpPr>
        <p:grpSpPr>
          <a:xfrm>
            <a:off x="16529104" y="8115507"/>
            <a:ext cx="7304757" cy="3889546"/>
            <a:chOff x="0" y="0"/>
            <a:chExt cx="7304756" cy="3889545"/>
          </a:xfrm>
        </p:grpSpPr>
        <p:sp>
          <p:nvSpPr>
            <p:cNvPr id="170" name="Shape"/>
            <p:cNvSpPr/>
            <p:nvPr/>
          </p:nvSpPr>
          <p:spPr>
            <a:xfrm>
              <a:off x="0" y="-1"/>
              <a:ext cx="7304757" cy="3889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856"/>
                  </a:moveTo>
                  <a:lnTo>
                    <a:pt x="0" y="1856"/>
                  </a:lnTo>
                  <a:cubicBezTo>
                    <a:pt x="0" y="831"/>
                    <a:pt x="443" y="0"/>
                    <a:pt x="988" y="0"/>
                  </a:cubicBezTo>
                  <a:lnTo>
                    <a:pt x="20612" y="0"/>
                  </a:lnTo>
                  <a:lnTo>
                    <a:pt x="20612" y="0"/>
                  </a:lnTo>
                  <a:cubicBezTo>
                    <a:pt x="21157" y="0"/>
                    <a:pt x="21600" y="831"/>
                    <a:pt x="21600" y="1856"/>
                  </a:cubicBezTo>
                  <a:lnTo>
                    <a:pt x="21600" y="19744"/>
                  </a:lnTo>
                  <a:lnTo>
                    <a:pt x="21600" y="19744"/>
                  </a:lnTo>
                  <a:cubicBezTo>
                    <a:pt x="21600" y="20769"/>
                    <a:pt x="21157" y="21600"/>
                    <a:pt x="20612" y="21600"/>
                  </a:cubicBezTo>
                  <a:lnTo>
                    <a:pt x="988" y="21600"/>
                  </a:lnTo>
                  <a:lnTo>
                    <a:pt x="988" y="21600"/>
                  </a:lnTo>
                  <a:cubicBezTo>
                    <a:pt x="443" y="21600"/>
                    <a:pt x="0" y="20769"/>
                    <a:pt x="0" y="19744"/>
                  </a:cubicBezTo>
                  <a:close/>
                </a:path>
              </a:pathLst>
            </a:custGeom>
            <a:solidFill>
              <a:srgbClr val="ECEC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pic>
          <p:nvPicPr>
            <p:cNvPr id="171" name="image4.png" descr="image4.png"/>
            <p:cNvPicPr>
              <a:picLocks noChangeAspect="1"/>
            </p:cNvPicPr>
            <p:nvPr/>
          </p:nvPicPr>
          <p:blipFill>
            <a:blip r:embed="rId4"/>
            <a:srcRect b="4"/>
            <a:stretch>
              <a:fillRect/>
            </a:stretch>
          </p:blipFill>
          <p:spPr>
            <a:xfrm>
              <a:off x="0" y="0"/>
              <a:ext cx="7304757" cy="3889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8" y="0"/>
                  </a:moveTo>
                  <a:cubicBezTo>
                    <a:pt x="442" y="0"/>
                    <a:pt x="0" y="831"/>
                    <a:pt x="0" y="1856"/>
                  </a:cubicBezTo>
                  <a:lnTo>
                    <a:pt x="0" y="19744"/>
                  </a:lnTo>
                  <a:cubicBezTo>
                    <a:pt x="0" y="20769"/>
                    <a:pt x="442" y="21600"/>
                    <a:pt x="988" y="21600"/>
                  </a:cubicBezTo>
                  <a:lnTo>
                    <a:pt x="20611" y="21600"/>
                  </a:lnTo>
                  <a:cubicBezTo>
                    <a:pt x="21157" y="21600"/>
                    <a:pt x="21600" y="20769"/>
                    <a:pt x="21600" y="19744"/>
                  </a:cubicBezTo>
                  <a:lnTo>
                    <a:pt x="21600" y="1856"/>
                  </a:lnTo>
                  <a:cubicBezTo>
                    <a:pt x="21600" y="831"/>
                    <a:pt x="21157" y="0"/>
                    <a:pt x="20611" y="0"/>
                  </a:cubicBezTo>
                  <a:lnTo>
                    <a:pt x="988" y="0"/>
                  </a:lnTo>
                  <a:close/>
                </a:path>
              </a:pathLst>
            </a:custGeom>
            <a:ln w="9525" cap="flat">
              <a:solidFill>
                <a:srgbClr val="6A6684"/>
              </a:solidFill>
              <a:prstDash val="solid"/>
              <a:round/>
            </a:ln>
            <a:effectLst/>
          </p:spPr>
        </p:pic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28;p38"/>
          <p:cNvGrpSpPr/>
          <p:nvPr/>
        </p:nvGrpSpPr>
        <p:grpSpPr>
          <a:xfrm>
            <a:off x="1521959" y="1298593"/>
            <a:ext cx="11816355" cy="1426918"/>
            <a:chOff x="0" y="0"/>
            <a:chExt cx="11816353" cy="1426917"/>
          </a:xfrm>
        </p:grpSpPr>
        <p:sp>
          <p:nvSpPr>
            <p:cNvPr id="174" name="Google Shape;129;p38"/>
            <p:cNvSpPr txBox="1"/>
            <p:nvPr/>
          </p:nvSpPr>
          <p:spPr>
            <a:xfrm>
              <a:off x="597242" y="296055"/>
              <a:ext cx="11219113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SAVING TIME BY OPTIMIZATION</a:t>
              </a:r>
            </a:p>
          </p:txBody>
        </p:sp>
        <p:sp>
          <p:nvSpPr>
            <p:cNvPr id="175" name="Google Shape;130;p38"/>
            <p:cNvSpPr/>
            <p:nvPr/>
          </p:nvSpPr>
          <p:spPr>
            <a:xfrm rot="5400000">
              <a:off x="-637498" y="637498"/>
              <a:ext cx="1426918" cy="15192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177" name="Google Shape;131;p38"/>
          <p:cNvSpPr txBox="1"/>
          <p:nvPr/>
        </p:nvSpPr>
        <p:spPr>
          <a:xfrm>
            <a:off x="833605" y="3716082"/>
            <a:ext cx="15538509" cy="496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ctr">
              <a:defRPr sz="2800" b="1">
                <a:solidFill>
                  <a:srgbClr val="535353"/>
                </a:solidFill>
              </a:defRPr>
            </a:pPr>
            <a:r>
              <a:t>PARALLELIZATION</a:t>
            </a:r>
            <a:r>
              <a:rPr b="0"/>
              <a:t>: more threads used usually means faster execution</a:t>
            </a:r>
          </a:p>
        </p:txBody>
      </p:sp>
      <p:grpSp>
        <p:nvGrpSpPr>
          <p:cNvPr id="181" name="Google Shape;132;p38"/>
          <p:cNvGrpSpPr/>
          <p:nvPr/>
        </p:nvGrpSpPr>
        <p:grpSpPr>
          <a:xfrm>
            <a:off x="5658329" y="10363234"/>
            <a:ext cx="7187773" cy="1080456"/>
            <a:chOff x="0" y="0"/>
            <a:chExt cx="7187773" cy="1080454"/>
          </a:xfrm>
        </p:grpSpPr>
        <p:sp>
          <p:nvSpPr>
            <p:cNvPr id="178" name="Shape"/>
            <p:cNvSpPr/>
            <p:nvPr/>
          </p:nvSpPr>
          <p:spPr>
            <a:xfrm>
              <a:off x="0" y="0"/>
              <a:ext cx="7187774" cy="10804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68" y="0"/>
                  </a:moveTo>
                  <a:lnTo>
                    <a:pt x="21600" y="4930"/>
                  </a:lnTo>
                  <a:lnTo>
                    <a:pt x="21086" y="4930"/>
                  </a:lnTo>
                  <a:cubicBezTo>
                    <a:pt x="19953" y="14695"/>
                    <a:pt x="15645" y="21600"/>
                    <a:pt x="10684" y="21600"/>
                  </a:cubicBezTo>
                  <a:cubicBezTo>
                    <a:pt x="15645" y="21600"/>
                    <a:pt x="19953" y="14695"/>
                    <a:pt x="21086" y="4930"/>
                  </a:cubicBezTo>
                  <a:lnTo>
                    <a:pt x="20571" y="4930"/>
                  </a:lnTo>
                  <a:close/>
                  <a:moveTo>
                    <a:pt x="10684" y="21600"/>
                  </a:moveTo>
                  <a:cubicBezTo>
                    <a:pt x="4783" y="21600"/>
                    <a:pt x="0" y="11929"/>
                    <a:pt x="0" y="0"/>
                  </a:cubicBezTo>
                  <a:cubicBezTo>
                    <a:pt x="0" y="11929"/>
                    <a:pt x="4783" y="21600"/>
                    <a:pt x="10684" y="21600"/>
                  </a:cubicBezTo>
                  <a:close/>
                </a:path>
              </a:pathLst>
            </a:custGeom>
            <a:solidFill>
              <a:srgbClr val="3C3A4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179" name="Shape"/>
            <p:cNvSpPr/>
            <p:nvPr/>
          </p:nvSpPr>
          <p:spPr>
            <a:xfrm>
              <a:off x="0" y="0"/>
              <a:ext cx="3555240" cy="10804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9671" y="21600"/>
                    <a:pt x="0" y="11929"/>
                    <a:pt x="0" y="0"/>
                  </a:cubicBezTo>
                  <a:cubicBezTo>
                    <a:pt x="0" y="11929"/>
                    <a:pt x="9671" y="21600"/>
                    <a:pt x="21600" y="2160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180" name="Shape"/>
            <p:cNvSpPr/>
            <p:nvPr/>
          </p:nvSpPr>
          <p:spPr>
            <a:xfrm>
              <a:off x="0" y="0"/>
              <a:ext cx="7187774" cy="10804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84" y="21600"/>
                  </a:moveTo>
                  <a:cubicBezTo>
                    <a:pt x="15645" y="21600"/>
                    <a:pt x="19953" y="14695"/>
                    <a:pt x="21086" y="4930"/>
                  </a:cubicBezTo>
                  <a:lnTo>
                    <a:pt x="20571" y="4930"/>
                  </a:lnTo>
                  <a:lnTo>
                    <a:pt x="21368" y="0"/>
                  </a:lnTo>
                  <a:lnTo>
                    <a:pt x="21600" y="4930"/>
                  </a:lnTo>
                  <a:lnTo>
                    <a:pt x="21086" y="4930"/>
                  </a:lnTo>
                  <a:cubicBezTo>
                    <a:pt x="19953" y="14695"/>
                    <a:pt x="15645" y="21600"/>
                    <a:pt x="10684" y="21600"/>
                  </a:cubicBezTo>
                  <a:lnTo>
                    <a:pt x="10684" y="21600"/>
                  </a:lnTo>
                  <a:cubicBezTo>
                    <a:pt x="4783" y="21600"/>
                    <a:pt x="0" y="11929"/>
                    <a:pt x="0" y="0"/>
                  </a:cubicBezTo>
                  <a:cubicBezTo>
                    <a:pt x="0" y="11929"/>
                    <a:pt x="4783" y="21600"/>
                    <a:pt x="10684" y="21600"/>
                  </a:cubicBezTo>
                </a:path>
              </a:pathLst>
            </a:custGeom>
            <a:noFill/>
            <a:ln w="25400" cap="flat">
              <a:solidFill>
                <a:srgbClr val="6A668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188" name="Google Shape;133;p38"/>
          <p:cNvGrpSpPr/>
          <p:nvPr/>
        </p:nvGrpSpPr>
        <p:grpSpPr>
          <a:xfrm>
            <a:off x="9131552" y="5211071"/>
            <a:ext cx="6962320" cy="4676727"/>
            <a:chOff x="0" y="0"/>
            <a:chExt cx="6962319" cy="4676726"/>
          </a:xfrm>
        </p:grpSpPr>
        <p:grpSp>
          <p:nvGrpSpPr>
            <p:cNvPr id="184" name="Google Shape;134;p38"/>
            <p:cNvGrpSpPr/>
            <p:nvPr/>
          </p:nvGrpSpPr>
          <p:grpSpPr>
            <a:xfrm>
              <a:off x="-1" y="-1"/>
              <a:ext cx="6535060" cy="4356708"/>
              <a:chOff x="0" y="0"/>
              <a:chExt cx="6535058" cy="4356706"/>
            </a:xfrm>
          </p:grpSpPr>
          <p:sp>
            <p:nvSpPr>
              <p:cNvPr id="182" name="Shape"/>
              <p:cNvSpPr/>
              <p:nvPr/>
            </p:nvSpPr>
            <p:spPr>
              <a:xfrm>
                <a:off x="-1" y="0"/>
                <a:ext cx="6535060" cy="43567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856"/>
                    </a:moveTo>
                    <a:lnTo>
                      <a:pt x="0" y="1856"/>
                    </a:lnTo>
                    <a:cubicBezTo>
                      <a:pt x="0" y="831"/>
                      <a:pt x="554" y="0"/>
                      <a:pt x="1238" y="0"/>
                    </a:cubicBezTo>
                    <a:lnTo>
                      <a:pt x="20362" y="0"/>
                    </a:lnTo>
                    <a:lnTo>
                      <a:pt x="20362" y="0"/>
                    </a:lnTo>
                    <a:cubicBezTo>
                      <a:pt x="21046" y="0"/>
                      <a:pt x="21600" y="831"/>
                      <a:pt x="21600" y="1856"/>
                    </a:cubicBezTo>
                    <a:lnTo>
                      <a:pt x="21600" y="19744"/>
                    </a:lnTo>
                    <a:lnTo>
                      <a:pt x="21600" y="19744"/>
                    </a:lnTo>
                    <a:cubicBezTo>
                      <a:pt x="21600" y="20769"/>
                      <a:pt x="21046" y="21600"/>
                      <a:pt x="20362" y="21600"/>
                    </a:cubicBezTo>
                    <a:lnTo>
                      <a:pt x="1238" y="21600"/>
                    </a:lnTo>
                    <a:lnTo>
                      <a:pt x="1238" y="21600"/>
                    </a:lnTo>
                    <a:cubicBezTo>
                      <a:pt x="554" y="21600"/>
                      <a:pt x="0" y="20769"/>
                      <a:pt x="0" y="19744"/>
                    </a:cubicBezTo>
                    <a:close/>
                  </a:path>
                </a:pathLst>
              </a:custGeom>
              <a:solidFill>
                <a:srgbClr val="ECECE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pic>
            <p:nvPicPr>
              <p:cNvPr id="183" name="image8.png" descr="image8.png"/>
              <p:cNvPicPr>
                <a:picLocks noChangeAspect="1"/>
              </p:cNvPicPr>
              <p:nvPr/>
            </p:nvPicPr>
            <p:blipFill>
              <a:blip r:embed="rId2"/>
              <a:srcRect r="1"/>
              <a:stretch>
                <a:fillRect/>
              </a:stretch>
            </p:blipFill>
            <p:spPr>
              <a:xfrm>
                <a:off x="0" y="0"/>
                <a:ext cx="6534944" cy="43567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7" y="0"/>
                    </a:moveTo>
                    <a:cubicBezTo>
                      <a:pt x="554" y="0"/>
                      <a:pt x="0" y="830"/>
                      <a:pt x="0" y="1855"/>
                    </a:cubicBezTo>
                    <a:lnTo>
                      <a:pt x="0" y="19743"/>
                    </a:lnTo>
                    <a:cubicBezTo>
                      <a:pt x="0" y="20768"/>
                      <a:pt x="554" y="21600"/>
                      <a:pt x="1237" y="21600"/>
                    </a:cubicBezTo>
                    <a:lnTo>
                      <a:pt x="20363" y="21600"/>
                    </a:lnTo>
                    <a:cubicBezTo>
                      <a:pt x="21046" y="21600"/>
                      <a:pt x="21600" y="20768"/>
                      <a:pt x="21600" y="19743"/>
                    </a:cubicBezTo>
                    <a:lnTo>
                      <a:pt x="21600" y="1855"/>
                    </a:lnTo>
                    <a:cubicBezTo>
                      <a:pt x="21600" y="830"/>
                      <a:pt x="21046" y="0"/>
                      <a:pt x="20363" y="0"/>
                    </a:cubicBezTo>
                    <a:lnTo>
                      <a:pt x="1237" y="0"/>
                    </a:lnTo>
                    <a:close/>
                  </a:path>
                </a:pathLst>
              </a:custGeom>
              <a:ln w="38100" cap="flat">
                <a:solidFill>
                  <a:srgbClr val="6A6684"/>
                </a:solidFill>
                <a:prstDash val="solid"/>
                <a:round/>
              </a:ln>
              <a:effectLst/>
            </p:spPr>
          </p:pic>
        </p:grpSp>
        <p:grpSp>
          <p:nvGrpSpPr>
            <p:cNvPr id="187" name="Google Shape;135;p38"/>
            <p:cNvGrpSpPr/>
            <p:nvPr/>
          </p:nvGrpSpPr>
          <p:grpSpPr>
            <a:xfrm>
              <a:off x="3130549" y="3596270"/>
              <a:ext cx="3831771" cy="1080457"/>
              <a:chOff x="0" y="0"/>
              <a:chExt cx="3831769" cy="1080456"/>
            </a:xfrm>
          </p:grpSpPr>
          <p:sp>
            <p:nvSpPr>
              <p:cNvPr id="185" name="Rounded Rectangle"/>
              <p:cNvSpPr/>
              <p:nvPr/>
            </p:nvSpPr>
            <p:spPr>
              <a:xfrm>
                <a:off x="0" y="0"/>
                <a:ext cx="3831770" cy="1080457"/>
              </a:xfrm>
              <a:prstGeom prst="roundRect">
                <a:avLst>
                  <a:gd name="adj" fmla="val 16667"/>
                </a:avLst>
              </a:prstGeom>
              <a:solidFill>
                <a:srgbClr val="3C3A4B"/>
              </a:solidFill>
              <a:ln w="25400" cap="flat">
                <a:solidFill>
                  <a:srgbClr val="6A6684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/>
                </a:pPr>
                <a:endParaRPr/>
              </a:p>
            </p:txBody>
          </p:sp>
          <p:sp>
            <p:nvSpPr>
              <p:cNvPr id="186" name="parallelized"/>
              <p:cNvSpPr txBox="1"/>
              <p:nvPr/>
            </p:nvSpPr>
            <p:spPr>
              <a:xfrm>
                <a:off x="111168" y="266225"/>
                <a:ext cx="3609434" cy="54800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699" tIns="45699" rIns="45699" bIns="45699" numCol="1" anchor="ctr">
                <a:spAutoFit/>
              </a:bodyPr>
              <a:lstStyle>
                <a:lvl1pPr algn="ctr">
                  <a:defRPr sz="3200"/>
                </a:lvl1pPr>
              </a:lstStyle>
              <a:p>
                <a:r>
                  <a:t>parallelized</a:t>
                </a:r>
              </a:p>
            </p:txBody>
          </p:sp>
        </p:grpSp>
      </p:grpSp>
      <p:grpSp>
        <p:nvGrpSpPr>
          <p:cNvPr id="195" name="Google Shape;136;p38"/>
          <p:cNvGrpSpPr/>
          <p:nvPr/>
        </p:nvGrpSpPr>
        <p:grpSpPr>
          <a:xfrm>
            <a:off x="833605" y="5211071"/>
            <a:ext cx="7021182" cy="4676727"/>
            <a:chOff x="0" y="0"/>
            <a:chExt cx="7021180" cy="4676726"/>
          </a:xfrm>
        </p:grpSpPr>
        <p:grpSp>
          <p:nvGrpSpPr>
            <p:cNvPr id="191" name="Google Shape;137;p38"/>
            <p:cNvGrpSpPr/>
            <p:nvPr/>
          </p:nvGrpSpPr>
          <p:grpSpPr>
            <a:xfrm>
              <a:off x="0" y="-1"/>
              <a:ext cx="6535057" cy="4356708"/>
              <a:chOff x="0" y="0"/>
              <a:chExt cx="6535056" cy="4356706"/>
            </a:xfrm>
          </p:grpSpPr>
          <p:sp>
            <p:nvSpPr>
              <p:cNvPr id="189" name="Shape"/>
              <p:cNvSpPr/>
              <p:nvPr/>
            </p:nvSpPr>
            <p:spPr>
              <a:xfrm>
                <a:off x="-1" y="0"/>
                <a:ext cx="6535059" cy="43567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856"/>
                    </a:moveTo>
                    <a:lnTo>
                      <a:pt x="0" y="1856"/>
                    </a:lnTo>
                    <a:cubicBezTo>
                      <a:pt x="0" y="831"/>
                      <a:pt x="554" y="0"/>
                      <a:pt x="1238" y="0"/>
                    </a:cubicBezTo>
                    <a:lnTo>
                      <a:pt x="20362" y="0"/>
                    </a:lnTo>
                    <a:lnTo>
                      <a:pt x="20362" y="0"/>
                    </a:lnTo>
                    <a:cubicBezTo>
                      <a:pt x="21046" y="0"/>
                      <a:pt x="21600" y="831"/>
                      <a:pt x="21600" y="1856"/>
                    </a:cubicBezTo>
                    <a:lnTo>
                      <a:pt x="21600" y="19744"/>
                    </a:lnTo>
                    <a:lnTo>
                      <a:pt x="21600" y="19744"/>
                    </a:lnTo>
                    <a:cubicBezTo>
                      <a:pt x="21600" y="20769"/>
                      <a:pt x="21046" y="21600"/>
                      <a:pt x="20362" y="21600"/>
                    </a:cubicBezTo>
                    <a:lnTo>
                      <a:pt x="1238" y="21600"/>
                    </a:lnTo>
                    <a:lnTo>
                      <a:pt x="1238" y="21600"/>
                    </a:lnTo>
                    <a:cubicBezTo>
                      <a:pt x="554" y="21600"/>
                      <a:pt x="0" y="20769"/>
                      <a:pt x="0" y="19744"/>
                    </a:cubicBezTo>
                    <a:close/>
                  </a:path>
                </a:pathLst>
              </a:custGeom>
              <a:solidFill>
                <a:srgbClr val="ECECE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pic>
            <p:nvPicPr>
              <p:cNvPr id="190" name="image7.png" descr="image7.png"/>
              <p:cNvPicPr>
                <a:picLocks noChangeAspect="1"/>
              </p:cNvPicPr>
              <p:nvPr/>
            </p:nvPicPr>
            <p:blipFill>
              <a:blip r:embed="rId3"/>
              <a:srcRect l="7344" r="8282"/>
              <a:stretch>
                <a:fillRect/>
              </a:stretch>
            </p:blipFill>
            <p:spPr>
              <a:xfrm>
                <a:off x="-1" y="0"/>
                <a:ext cx="6534945" cy="43567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7" y="0"/>
                    </a:moveTo>
                    <a:cubicBezTo>
                      <a:pt x="554" y="0"/>
                      <a:pt x="0" y="830"/>
                      <a:pt x="0" y="1855"/>
                    </a:cubicBezTo>
                    <a:lnTo>
                      <a:pt x="0" y="19743"/>
                    </a:lnTo>
                    <a:cubicBezTo>
                      <a:pt x="0" y="20768"/>
                      <a:pt x="554" y="21600"/>
                      <a:pt x="1237" y="21600"/>
                    </a:cubicBezTo>
                    <a:lnTo>
                      <a:pt x="20363" y="21600"/>
                    </a:lnTo>
                    <a:cubicBezTo>
                      <a:pt x="21046" y="21600"/>
                      <a:pt x="21600" y="20768"/>
                      <a:pt x="21600" y="19743"/>
                    </a:cubicBezTo>
                    <a:lnTo>
                      <a:pt x="21600" y="1855"/>
                    </a:lnTo>
                    <a:cubicBezTo>
                      <a:pt x="21600" y="830"/>
                      <a:pt x="21046" y="0"/>
                      <a:pt x="20363" y="0"/>
                    </a:cubicBezTo>
                    <a:lnTo>
                      <a:pt x="1237" y="0"/>
                    </a:lnTo>
                    <a:close/>
                  </a:path>
                </a:pathLst>
              </a:custGeom>
              <a:ln w="38100" cap="flat">
                <a:solidFill>
                  <a:srgbClr val="6A6684"/>
                </a:solidFill>
                <a:prstDash val="solid"/>
                <a:round/>
              </a:ln>
              <a:effectLst/>
            </p:spPr>
          </p:pic>
        </p:grpSp>
        <p:grpSp>
          <p:nvGrpSpPr>
            <p:cNvPr id="194" name="Google Shape;138;p38"/>
            <p:cNvGrpSpPr/>
            <p:nvPr/>
          </p:nvGrpSpPr>
          <p:grpSpPr>
            <a:xfrm>
              <a:off x="3189410" y="3596270"/>
              <a:ext cx="3831771" cy="1080457"/>
              <a:chOff x="0" y="0"/>
              <a:chExt cx="3831769" cy="1080456"/>
            </a:xfrm>
          </p:grpSpPr>
          <p:sp>
            <p:nvSpPr>
              <p:cNvPr id="192" name="Rounded Rectangle"/>
              <p:cNvSpPr/>
              <p:nvPr/>
            </p:nvSpPr>
            <p:spPr>
              <a:xfrm>
                <a:off x="0" y="0"/>
                <a:ext cx="3831770" cy="1080457"/>
              </a:xfrm>
              <a:prstGeom prst="roundRect">
                <a:avLst>
                  <a:gd name="adj" fmla="val 16667"/>
                </a:avLst>
              </a:prstGeom>
              <a:solidFill>
                <a:srgbClr val="3C3A4B"/>
              </a:solidFill>
              <a:ln w="25400" cap="flat">
                <a:solidFill>
                  <a:srgbClr val="6A6684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/>
                </a:pPr>
                <a:endParaRPr/>
              </a:p>
            </p:txBody>
          </p:sp>
          <p:sp>
            <p:nvSpPr>
              <p:cNvPr id="193" name="not parallelized"/>
              <p:cNvSpPr txBox="1"/>
              <p:nvPr/>
            </p:nvSpPr>
            <p:spPr>
              <a:xfrm>
                <a:off x="111168" y="266225"/>
                <a:ext cx="3609433" cy="54800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699" tIns="45699" rIns="45699" bIns="45699" numCol="1" anchor="ctr">
                <a:spAutoFit/>
              </a:bodyPr>
              <a:lstStyle>
                <a:lvl1pPr algn="ctr">
                  <a:defRPr sz="3200"/>
                </a:lvl1pPr>
              </a:lstStyle>
              <a:p>
                <a:r>
                  <a:t>not parallelized</a:t>
                </a:r>
              </a:p>
            </p:txBody>
          </p:sp>
        </p:grpSp>
      </p:grpSp>
      <p:pic>
        <p:nvPicPr>
          <p:cNvPr id="196" name="Google Shape;139;p38" descr="Google Shape;139;p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7043" y="10363234"/>
            <a:ext cx="2989018" cy="2020576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Google Shape;140;p38"/>
          <p:cNvSpPr/>
          <p:nvPr/>
        </p:nvSpPr>
        <p:spPr>
          <a:xfrm>
            <a:off x="17067606" y="0"/>
            <a:ext cx="7303694" cy="12975770"/>
          </a:xfrm>
          <a:prstGeom prst="rect">
            <a:avLst/>
          </a:prstGeom>
          <a:solidFill>
            <a:srgbClr val="3C3A4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145;p39"/>
          <p:cNvGrpSpPr/>
          <p:nvPr/>
        </p:nvGrpSpPr>
        <p:grpSpPr>
          <a:xfrm>
            <a:off x="1521959" y="1298593"/>
            <a:ext cx="11816355" cy="1426918"/>
            <a:chOff x="0" y="0"/>
            <a:chExt cx="11816353" cy="1426917"/>
          </a:xfrm>
        </p:grpSpPr>
        <p:sp>
          <p:nvSpPr>
            <p:cNvPr id="199" name="Google Shape;146;p39"/>
            <p:cNvSpPr txBox="1"/>
            <p:nvPr/>
          </p:nvSpPr>
          <p:spPr>
            <a:xfrm>
              <a:off x="597242" y="296055"/>
              <a:ext cx="11219113" cy="8476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5000" b="1">
                  <a:solidFill>
                    <a:srgbClr val="323E4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MEMORY OPTIMIZATION</a:t>
              </a:r>
            </a:p>
          </p:txBody>
        </p:sp>
        <p:sp>
          <p:nvSpPr>
            <p:cNvPr id="200" name="Google Shape;147;p39"/>
            <p:cNvSpPr/>
            <p:nvPr/>
          </p:nvSpPr>
          <p:spPr>
            <a:xfrm rot="5400000">
              <a:off x="-637498" y="637498"/>
              <a:ext cx="1426918" cy="151922"/>
            </a:xfrm>
            <a:prstGeom prst="rect">
              <a:avLst/>
            </a:prstGeom>
            <a:solidFill>
              <a:srgbClr val="323E4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sp>
        <p:nvSpPr>
          <p:cNvPr id="202" name="Google Shape;148;p39"/>
          <p:cNvSpPr txBox="1"/>
          <p:nvPr/>
        </p:nvSpPr>
        <p:spPr>
          <a:xfrm>
            <a:off x="833605" y="3690682"/>
            <a:ext cx="15538509" cy="1715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ctr">
              <a:defRPr sz="2800" b="1">
                <a:solidFill>
                  <a:srgbClr val="535353"/>
                </a:solidFill>
              </a:defRPr>
            </a:pPr>
            <a:r>
              <a:t>How much memory does my job need?</a:t>
            </a:r>
            <a:endParaRPr>
              <a:solidFill>
                <a:srgbClr val="000000"/>
              </a:solidFill>
            </a:endParaRPr>
          </a:p>
          <a:p>
            <a:pPr algn="ctr">
              <a:defRPr>
                <a:solidFill>
                  <a:srgbClr val="000000"/>
                </a:solidFill>
              </a:defRPr>
            </a:pPr>
            <a:endParaRPr sz="2800" b="1">
              <a:solidFill>
                <a:srgbClr val="535353"/>
              </a:solidFill>
            </a:endParaRPr>
          </a:p>
          <a:p>
            <a:pPr algn="ctr">
              <a:defRPr>
                <a:solidFill>
                  <a:srgbClr val="000000"/>
                </a:solidFill>
              </a:defRPr>
            </a:pPr>
            <a:endParaRPr sz="2800" b="1">
              <a:solidFill>
                <a:srgbClr val="535353"/>
              </a:solidFill>
            </a:endParaRPr>
          </a:p>
          <a:p>
            <a:pPr algn="ctr">
              <a:defRPr sz="2800">
                <a:solidFill>
                  <a:srgbClr val="535353"/>
                </a:solidFill>
              </a:defRPr>
            </a:pPr>
            <a:r>
              <a:t>	Again, remember the C2 architecture</a:t>
            </a:r>
          </a:p>
        </p:txBody>
      </p:sp>
      <p:pic>
        <p:nvPicPr>
          <p:cNvPr id="203" name="Google Shape;149;p39" descr="Google Shape;149;p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160" y="4521696"/>
            <a:ext cx="1322173" cy="132217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6" name="Google Shape;150;p39"/>
          <p:cNvGrpSpPr/>
          <p:nvPr/>
        </p:nvGrpSpPr>
        <p:grpSpPr>
          <a:xfrm>
            <a:off x="1259330" y="6301408"/>
            <a:ext cx="7006682" cy="2009062"/>
            <a:chOff x="0" y="0"/>
            <a:chExt cx="7006680" cy="2009061"/>
          </a:xfrm>
        </p:grpSpPr>
        <p:sp>
          <p:nvSpPr>
            <p:cNvPr id="204" name="Rounded Rectangle"/>
            <p:cNvSpPr/>
            <p:nvPr/>
          </p:nvSpPr>
          <p:spPr>
            <a:xfrm>
              <a:off x="0" y="0"/>
              <a:ext cx="7006681" cy="2009062"/>
            </a:xfrm>
            <a:prstGeom prst="roundRect">
              <a:avLst>
                <a:gd name="adj" fmla="val 16667"/>
              </a:avLst>
            </a:prstGeom>
            <a:solidFill>
              <a:srgbClr val="7995A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05" name="Thin compute node: 696 total thin nodes…"/>
            <p:cNvSpPr txBox="1"/>
            <p:nvPr/>
          </p:nvSpPr>
          <p:spPr>
            <a:xfrm>
              <a:off x="143798" y="174274"/>
              <a:ext cx="6719084" cy="16549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/>
            <a:p>
              <a:pPr lvl="8" algn="ctr">
                <a:defRPr sz="2700" b="1"/>
              </a:pPr>
              <a:r>
                <a:t>Thin compute node</a:t>
              </a:r>
              <a:r>
                <a:rPr b="0"/>
                <a:t>: 696 total thin nodes</a:t>
              </a:r>
              <a:endParaRPr>
                <a:solidFill>
                  <a:srgbClr val="000000"/>
                </a:solidFill>
              </a:endParaRPr>
            </a:p>
            <a:p>
              <a:pPr lvl="8" algn="ctr">
                <a:defRPr sz="2700">
                  <a:solidFill>
                    <a:srgbClr val="000000"/>
                  </a:solidFill>
                </a:defRPr>
              </a:pPr>
              <a:endParaRPr>
                <a:solidFill>
                  <a:srgbClr val="000000"/>
                </a:solidFill>
              </a:endParaRPr>
            </a:p>
            <a:p>
              <a:pPr lvl="8" algn="ctr">
                <a:defRPr sz="2700"/>
              </a:pPr>
              <a:r>
                <a:t>40 cores (2CPUs with 20 cores each), </a:t>
              </a:r>
              <a:endParaRPr>
                <a:solidFill>
                  <a:srgbClr val="000000"/>
                </a:solidFill>
              </a:endParaRPr>
            </a:p>
            <a:p>
              <a:pPr lvl="8" algn="ctr">
                <a:defRPr sz="2700" b="1"/>
              </a:pPr>
              <a:r>
                <a:t>192 GB RAM</a:t>
              </a:r>
            </a:p>
          </p:txBody>
        </p:sp>
      </p:grpSp>
      <p:grpSp>
        <p:nvGrpSpPr>
          <p:cNvPr id="209" name="Google Shape;151;p39"/>
          <p:cNvGrpSpPr/>
          <p:nvPr/>
        </p:nvGrpSpPr>
        <p:grpSpPr>
          <a:xfrm>
            <a:off x="9108137" y="6301408"/>
            <a:ext cx="7006681" cy="2009062"/>
            <a:chOff x="0" y="0"/>
            <a:chExt cx="7006680" cy="2009061"/>
          </a:xfrm>
        </p:grpSpPr>
        <p:sp>
          <p:nvSpPr>
            <p:cNvPr id="207" name="Rounded Rectangle"/>
            <p:cNvSpPr/>
            <p:nvPr/>
          </p:nvSpPr>
          <p:spPr>
            <a:xfrm>
              <a:off x="0" y="0"/>
              <a:ext cx="7006681" cy="2009062"/>
            </a:xfrm>
            <a:prstGeom prst="roundRect">
              <a:avLst>
                <a:gd name="adj" fmla="val 16667"/>
              </a:avLst>
            </a:prstGeom>
            <a:solidFill>
              <a:srgbClr val="7995A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08" name="Fat compute node: 55 total fat nodes…"/>
            <p:cNvSpPr txBox="1"/>
            <p:nvPr/>
          </p:nvSpPr>
          <p:spPr>
            <a:xfrm>
              <a:off x="143798" y="186974"/>
              <a:ext cx="6719084" cy="16549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spAutoFit/>
            </a:bodyPr>
            <a:lstStyle/>
            <a:p>
              <a:pPr lvl="5" algn="ctr">
                <a:defRPr sz="2700" b="1"/>
              </a:pPr>
              <a:r>
                <a:t>Fat compute node</a:t>
              </a:r>
              <a:r>
                <a:rPr b="0"/>
                <a:t>: 55 total fat nodes</a:t>
              </a:r>
              <a:endParaRPr>
                <a:solidFill>
                  <a:srgbClr val="000000"/>
                </a:solidFill>
              </a:endParaRPr>
            </a:p>
            <a:p>
              <a:pPr lvl="5" algn="ctr">
                <a:defRPr sz="2700">
                  <a:solidFill>
                    <a:srgbClr val="000000"/>
                  </a:solidFill>
                </a:defRPr>
              </a:pPr>
              <a:endParaRPr>
                <a:solidFill>
                  <a:srgbClr val="000000"/>
                </a:solidFill>
              </a:endParaRPr>
            </a:p>
            <a:p>
              <a:pPr lvl="5" algn="ctr">
                <a:defRPr sz="2700"/>
              </a:pPr>
              <a:r>
                <a:t>40 cores (2 CPUs with 20 cores each), </a:t>
              </a:r>
              <a:r>
                <a:rPr b="1"/>
                <a:t>1536 GB RAM (1.5 TB)</a:t>
              </a:r>
            </a:p>
          </p:txBody>
        </p:sp>
      </p:grpSp>
      <p:sp>
        <p:nvSpPr>
          <p:cNvPr id="210" name="Google Shape;152;p39"/>
          <p:cNvSpPr txBox="1"/>
          <p:nvPr/>
        </p:nvSpPr>
        <p:spPr>
          <a:xfrm>
            <a:off x="1373670" y="9933171"/>
            <a:ext cx="6530105" cy="892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lvl="5">
              <a:defRPr sz="2800">
                <a:solidFill>
                  <a:srgbClr val="535353"/>
                </a:solidFill>
              </a:defRPr>
            </a:pPr>
            <a:r>
              <a:t>Since there are more thin node, the job is launched faster.</a:t>
            </a:r>
          </a:p>
        </p:txBody>
      </p:sp>
      <p:sp>
        <p:nvSpPr>
          <p:cNvPr id="211" name="Google Shape;153;p39"/>
          <p:cNvSpPr txBox="1"/>
          <p:nvPr/>
        </p:nvSpPr>
        <p:spPr>
          <a:xfrm>
            <a:off x="9401759" y="9933171"/>
            <a:ext cx="6530100" cy="892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 lvl="5">
              <a:defRPr sz="2800">
                <a:solidFill>
                  <a:srgbClr val="535353"/>
                </a:solidFill>
              </a:defRPr>
            </a:pPr>
            <a:r>
              <a:t>Only use the fat nodes if your job needs more than ~ 192 GB RAM.</a:t>
            </a:r>
          </a:p>
        </p:txBody>
      </p:sp>
      <p:sp>
        <p:nvSpPr>
          <p:cNvPr id="212" name="Google Shape;156;p39"/>
          <p:cNvSpPr/>
          <p:nvPr/>
        </p:nvSpPr>
        <p:spPr>
          <a:xfrm>
            <a:off x="17067606" y="0"/>
            <a:ext cx="7303694" cy="12975770"/>
          </a:xfrm>
          <a:prstGeom prst="rect">
            <a:avLst/>
          </a:prstGeom>
          <a:solidFill>
            <a:srgbClr val="3C3A4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sp>
        <p:nvSpPr>
          <p:cNvPr id="213" name="Line"/>
          <p:cNvSpPr/>
          <p:nvPr/>
        </p:nvSpPr>
        <p:spPr>
          <a:xfrm>
            <a:off x="4638722" y="8489684"/>
            <a:ext cx="1" cy="1322173"/>
          </a:xfrm>
          <a:prstGeom prst="line">
            <a:avLst/>
          </a:prstGeom>
          <a:ln w="25400">
            <a:solidFill>
              <a:srgbClr val="424242"/>
            </a:solidFill>
            <a:tailEnd type="triangle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14" name="Line"/>
          <p:cNvSpPr/>
          <p:nvPr/>
        </p:nvSpPr>
        <p:spPr>
          <a:xfrm>
            <a:off x="12611477" y="8534911"/>
            <a:ext cx="1" cy="1322174"/>
          </a:xfrm>
          <a:prstGeom prst="line">
            <a:avLst/>
          </a:prstGeom>
          <a:ln w="25400">
            <a:solidFill>
              <a:srgbClr val="424242"/>
            </a:solidFill>
            <a:tailEnd type="triangle"/>
          </a:ln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161;p9"/>
          <p:cNvSpPr/>
          <p:nvPr/>
        </p:nvSpPr>
        <p:spPr>
          <a:xfrm>
            <a:off x="-1" y="0"/>
            <a:ext cx="8012922" cy="12984481"/>
          </a:xfrm>
          <a:prstGeom prst="rect">
            <a:avLst/>
          </a:prstGeom>
          <a:solidFill>
            <a:srgbClr val="2D5980">
              <a:alpha val="63529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sp>
        <p:nvSpPr>
          <p:cNvPr id="217" name="Google Shape;162;p9"/>
          <p:cNvSpPr txBox="1"/>
          <p:nvPr/>
        </p:nvSpPr>
        <p:spPr>
          <a:xfrm>
            <a:off x="8777764" y="4338909"/>
            <a:ext cx="14877367" cy="508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nodes=1:ppn=40,mem=120gb,walltime=12:00:00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10 canFam31.fasta Batch1.R1.fastq.gz Batch1.R2.fastq.gz &gt; Batch1.out 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Batch2.R1.fastq.gz Batch2.R2.fastq.gz &gt; Batch2.out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Batch3.R1.fastq.gz Batch3.R2.fastq.gz &gt; Batch3.out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Batch4.R1.fastq.gz Batch4.R2.fastq.gz &gt; Batch4.out &amp;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wait</a:t>
            </a:r>
          </a:p>
        </p:txBody>
      </p:sp>
      <p:grpSp>
        <p:nvGrpSpPr>
          <p:cNvPr id="220" name="Google Shape;163;p9"/>
          <p:cNvGrpSpPr/>
          <p:nvPr/>
        </p:nvGrpSpPr>
        <p:grpSpPr>
          <a:xfrm>
            <a:off x="683749" y="5992847"/>
            <a:ext cx="7407084" cy="886063"/>
            <a:chOff x="0" y="0"/>
            <a:chExt cx="7407083" cy="886062"/>
          </a:xfrm>
        </p:grpSpPr>
        <p:sp>
          <p:nvSpPr>
            <p:cNvPr id="218" name="Google Shape;164;p9"/>
            <p:cNvSpPr txBox="1"/>
            <p:nvPr/>
          </p:nvSpPr>
          <p:spPr>
            <a:xfrm>
              <a:off x="584541" y="234672"/>
              <a:ext cx="6822542" cy="5128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28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CORE/CPU USAGE OPTIMIZATION</a:t>
              </a:r>
            </a:p>
          </p:txBody>
        </p:sp>
        <p:sp>
          <p:nvSpPr>
            <p:cNvPr id="219" name="Google Shape;165;p9"/>
            <p:cNvSpPr/>
            <p:nvPr/>
          </p:nvSpPr>
          <p:spPr>
            <a:xfrm rot="5400000">
              <a:off x="-369613" y="369611"/>
              <a:ext cx="886063" cy="14683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grpSp>
        <p:nvGrpSpPr>
          <p:cNvPr id="223" name="Google Shape;166;p9"/>
          <p:cNvGrpSpPr/>
          <p:nvPr/>
        </p:nvGrpSpPr>
        <p:grpSpPr>
          <a:xfrm>
            <a:off x="8777764" y="1689651"/>
            <a:ext cx="14877367" cy="1339171"/>
            <a:chOff x="0" y="0"/>
            <a:chExt cx="14877366" cy="1339169"/>
          </a:xfrm>
        </p:grpSpPr>
        <p:sp>
          <p:nvSpPr>
            <p:cNvPr id="221" name="Rounded Rectangle"/>
            <p:cNvSpPr/>
            <p:nvPr/>
          </p:nvSpPr>
          <p:spPr>
            <a:xfrm>
              <a:off x="0" y="0"/>
              <a:ext cx="14877367" cy="1339170"/>
            </a:xfrm>
            <a:prstGeom prst="roundRect">
              <a:avLst>
                <a:gd name="adj" fmla="val 13138"/>
              </a:avLst>
            </a:prstGeom>
            <a:solidFill>
              <a:srgbClr val="4D677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2000"/>
              </a:pPr>
              <a:endParaRPr/>
            </a:p>
          </p:txBody>
        </p:sp>
        <p:sp>
          <p:nvSpPr>
            <p:cNvPr id="222" name="If your program is not multi-threaded (or cannot use the full 40 threads), run multiple commands in the background, thus utilizing CPU bandwidth."/>
            <p:cNvSpPr txBox="1"/>
            <p:nvPr/>
          </p:nvSpPr>
          <p:spPr>
            <a:xfrm>
              <a:off x="608536" y="223301"/>
              <a:ext cx="14092094" cy="8925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noAutofit/>
            </a:bodyPr>
            <a:lstStyle>
              <a:lvl1pPr>
                <a:defRPr sz="2800"/>
              </a:lvl1pPr>
            </a:lstStyle>
            <a:p>
              <a:r>
                <a:t>If your program is not multi-threaded (or cannot use the full 40 threads), run multiple commands in the background, thus utilizing CPU bandwidth.</a:t>
              </a: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171;p40"/>
          <p:cNvSpPr/>
          <p:nvPr/>
        </p:nvSpPr>
        <p:spPr>
          <a:xfrm>
            <a:off x="-1" y="0"/>
            <a:ext cx="8012922" cy="12990138"/>
          </a:xfrm>
          <a:prstGeom prst="rect">
            <a:avLst/>
          </a:prstGeom>
          <a:solidFill>
            <a:srgbClr val="2D5980">
              <a:alpha val="63529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sp>
        <p:nvSpPr>
          <p:cNvPr id="226" name="Google Shape;172;p40"/>
          <p:cNvSpPr txBox="1"/>
          <p:nvPr/>
        </p:nvSpPr>
        <p:spPr>
          <a:xfrm>
            <a:off x="8777764" y="4338909"/>
            <a:ext cx="14877367" cy="508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nodes=1:ppn=40,mem=120gb,walltime=12:00:00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bwa mem -t 10 canFam31.fasta Batch1.R1.fastq.gz Batch1.R2.fastq.gz &gt; Batch1.out </a:t>
            </a:r>
            <a:r>
              <a:rPr b="1">
                <a:solidFill>
                  <a:srgbClr val="F91F00"/>
                </a:solidFill>
              </a:rPr>
              <a:t>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Batch2.R1.fastq.gz Batch2.R2.fastq.gz &gt; Batch2.out </a:t>
            </a:r>
            <a:r>
              <a:rPr b="1">
                <a:solidFill>
                  <a:srgbClr val="F91F00"/>
                </a:solidFill>
              </a:rPr>
              <a:t>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Batch3.R1.fastq.gz Batch3.R2.fastq.gz &gt; Batch3.out </a:t>
            </a:r>
            <a:r>
              <a:rPr b="1">
                <a:solidFill>
                  <a:srgbClr val="F91F00"/>
                </a:solidFill>
              </a:rPr>
              <a:t>&amp;</a:t>
            </a:r>
          </a:p>
          <a:p>
            <a:pPr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bwa mem -t 10 canFam31.fasta Batch4.R1.fastq.gz Batch4.R2.fastq.gz &gt; Batch4.out </a:t>
            </a:r>
            <a:r>
              <a:rPr b="1">
                <a:solidFill>
                  <a:srgbClr val="F91F00"/>
                </a:solidFill>
              </a:rPr>
              <a:t>&amp;</a:t>
            </a:r>
          </a:p>
          <a:p>
            <a:pPr>
              <a:defRPr sz="2300" b="1">
                <a:solidFill>
                  <a:srgbClr val="F91F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wait</a:t>
            </a:r>
          </a:p>
        </p:txBody>
      </p:sp>
      <p:grpSp>
        <p:nvGrpSpPr>
          <p:cNvPr id="229" name="Google Shape;173;p40"/>
          <p:cNvGrpSpPr/>
          <p:nvPr/>
        </p:nvGrpSpPr>
        <p:grpSpPr>
          <a:xfrm>
            <a:off x="683749" y="5992847"/>
            <a:ext cx="7407084" cy="886063"/>
            <a:chOff x="0" y="0"/>
            <a:chExt cx="7407083" cy="886062"/>
          </a:xfrm>
        </p:grpSpPr>
        <p:sp>
          <p:nvSpPr>
            <p:cNvPr id="227" name="Google Shape;174;p40"/>
            <p:cNvSpPr txBox="1"/>
            <p:nvPr/>
          </p:nvSpPr>
          <p:spPr>
            <a:xfrm>
              <a:off x="584541" y="234672"/>
              <a:ext cx="6822542" cy="5128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28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CORE/CPU USAGE OPTIMIZATION</a:t>
              </a:r>
            </a:p>
          </p:txBody>
        </p:sp>
        <p:sp>
          <p:nvSpPr>
            <p:cNvPr id="228" name="Google Shape;175;p40"/>
            <p:cNvSpPr/>
            <p:nvPr/>
          </p:nvSpPr>
          <p:spPr>
            <a:xfrm rot="5400000">
              <a:off x="-369613" y="369611"/>
              <a:ext cx="886063" cy="14683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grpSp>
        <p:nvGrpSpPr>
          <p:cNvPr id="232" name="Google Shape;166;p9"/>
          <p:cNvGrpSpPr/>
          <p:nvPr/>
        </p:nvGrpSpPr>
        <p:grpSpPr>
          <a:xfrm>
            <a:off x="8777764" y="1689651"/>
            <a:ext cx="14877367" cy="1339171"/>
            <a:chOff x="0" y="0"/>
            <a:chExt cx="14877366" cy="1339169"/>
          </a:xfrm>
        </p:grpSpPr>
        <p:sp>
          <p:nvSpPr>
            <p:cNvPr id="230" name="Rounded Rectangle"/>
            <p:cNvSpPr/>
            <p:nvPr/>
          </p:nvSpPr>
          <p:spPr>
            <a:xfrm>
              <a:off x="0" y="0"/>
              <a:ext cx="14877367" cy="1339170"/>
            </a:xfrm>
            <a:prstGeom prst="roundRect">
              <a:avLst>
                <a:gd name="adj" fmla="val 13138"/>
              </a:avLst>
            </a:prstGeom>
            <a:solidFill>
              <a:srgbClr val="4D677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2000"/>
              </a:pPr>
              <a:endParaRPr/>
            </a:p>
          </p:txBody>
        </p:sp>
        <p:sp>
          <p:nvSpPr>
            <p:cNvPr id="231" name="If your program is not multi-threaded (or cannot use the full 40 threads), run multiple commands in the background, thus utilizing CPU bandwidth."/>
            <p:cNvSpPr txBox="1"/>
            <p:nvPr/>
          </p:nvSpPr>
          <p:spPr>
            <a:xfrm>
              <a:off x="608536" y="223301"/>
              <a:ext cx="14092094" cy="8925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noAutofit/>
            </a:bodyPr>
            <a:lstStyle>
              <a:lvl1pPr>
                <a:defRPr sz="2800"/>
              </a:lvl1pPr>
            </a:lstStyle>
            <a:p>
              <a:r>
                <a:t>If your program is not multi-threaded (or cannot use the full 40 threads), run multiple commands in the background, thus utilizing CPU bandwidth.</a:t>
              </a: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181;p41"/>
          <p:cNvSpPr/>
          <p:nvPr/>
        </p:nvSpPr>
        <p:spPr>
          <a:xfrm>
            <a:off x="-1" y="0"/>
            <a:ext cx="8012922" cy="12999563"/>
          </a:xfrm>
          <a:prstGeom prst="rect">
            <a:avLst/>
          </a:prstGeom>
          <a:solidFill>
            <a:srgbClr val="2D5980">
              <a:alpha val="63529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600">
                <a:latin typeface="Merriweather Sans"/>
                <a:ea typeface="Merriweather Sans"/>
                <a:cs typeface="Merriweather Sans"/>
                <a:sym typeface="Merriweather Sans"/>
              </a:defRPr>
            </a:pPr>
            <a:endParaRPr/>
          </a:p>
        </p:txBody>
      </p:sp>
      <p:sp>
        <p:nvSpPr>
          <p:cNvPr id="235" name="Google Shape;182;p41"/>
          <p:cNvSpPr txBox="1"/>
          <p:nvPr/>
        </p:nvSpPr>
        <p:spPr>
          <a:xfrm>
            <a:off x="8777764" y="6283664"/>
            <a:ext cx="14877367" cy="401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R="139700">
              <a:defRPr sz="2300" b="1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-W group_list=ku_fa -A ku_fa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-N test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-e test.err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-o test.log</a:t>
            </a:r>
            <a:endParaRPr>
              <a:solidFill>
                <a:srgbClr val="000000"/>
              </a:solidFill>
            </a:endParaRPr>
          </a:p>
          <a:p>
            <a:pPr marR="139700">
              <a:defRPr sz="2300">
                <a:solidFill>
                  <a:srgbClr val="33333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#PBS -l nodes=1:ppn=40,mem=120gb,walltime=12:00:00</a:t>
            </a:r>
            <a:endParaRPr>
              <a:solidFill>
                <a:srgbClr val="000000"/>
              </a:solidFill>
            </a:endParaRP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module load bwa/0.7.15</a:t>
            </a:r>
          </a:p>
          <a:p>
            <a:pPr>
              <a:defRPr sz="2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rPr>
                <a:solidFill>
                  <a:srgbClr val="333333"/>
                </a:solidFill>
              </a:rPr>
              <a:t>/usr/bin/time -v bwa mem -t 40 canFam31.fasta Batch1.R1.fastq.gz Batch1.R2.fastq.gz &gt; Batch1.out </a:t>
            </a:r>
          </a:p>
        </p:txBody>
      </p:sp>
      <p:grpSp>
        <p:nvGrpSpPr>
          <p:cNvPr id="238" name="Google Shape;183;p41"/>
          <p:cNvGrpSpPr/>
          <p:nvPr/>
        </p:nvGrpSpPr>
        <p:grpSpPr>
          <a:xfrm>
            <a:off x="683749" y="5992847"/>
            <a:ext cx="7407084" cy="963460"/>
            <a:chOff x="0" y="0"/>
            <a:chExt cx="7407083" cy="963459"/>
          </a:xfrm>
        </p:grpSpPr>
        <p:sp>
          <p:nvSpPr>
            <p:cNvPr id="236" name="Google Shape;184;p41"/>
            <p:cNvSpPr txBox="1"/>
            <p:nvPr/>
          </p:nvSpPr>
          <p:spPr>
            <a:xfrm>
              <a:off x="584542" y="18773"/>
              <a:ext cx="6822542" cy="9446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>
                <a:defRPr sz="28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ESTIMATING RESOURCE REQUIREMENTS</a:t>
              </a:r>
            </a:p>
          </p:txBody>
        </p:sp>
        <p:sp>
          <p:nvSpPr>
            <p:cNvPr id="237" name="Google Shape;185;p41"/>
            <p:cNvSpPr/>
            <p:nvPr/>
          </p:nvSpPr>
          <p:spPr>
            <a:xfrm rot="5400000">
              <a:off x="-369612" y="369611"/>
              <a:ext cx="886063" cy="14684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600">
                  <a:latin typeface="Merriweather Sans"/>
                  <a:ea typeface="Merriweather Sans"/>
                  <a:cs typeface="Merriweather Sans"/>
                  <a:sym typeface="Merriweather Sans"/>
                </a:defRPr>
              </a:pPr>
              <a:endParaRPr/>
            </a:p>
          </p:txBody>
        </p:sp>
      </p:grpSp>
      <p:grpSp>
        <p:nvGrpSpPr>
          <p:cNvPr id="241" name="Google Shape;186;p41"/>
          <p:cNvGrpSpPr/>
          <p:nvPr/>
        </p:nvGrpSpPr>
        <p:grpSpPr>
          <a:xfrm>
            <a:off x="8777764" y="1512784"/>
            <a:ext cx="14877367" cy="895631"/>
            <a:chOff x="0" y="0"/>
            <a:chExt cx="14877366" cy="895629"/>
          </a:xfrm>
        </p:grpSpPr>
        <p:sp>
          <p:nvSpPr>
            <p:cNvPr id="239" name="Rounded Rectangle"/>
            <p:cNvSpPr/>
            <p:nvPr/>
          </p:nvSpPr>
          <p:spPr>
            <a:xfrm>
              <a:off x="0" y="0"/>
              <a:ext cx="14877367" cy="895630"/>
            </a:xfrm>
            <a:prstGeom prst="roundRect">
              <a:avLst>
                <a:gd name="adj" fmla="val 10773"/>
              </a:avLst>
            </a:prstGeom>
            <a:solidFill>
              <a:srgbClr val="4D677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2000" b="1"/>
              </a:pPr>
              <a:endParaRPr/>
            </a:p>
          </p:txBody>
        </p:sp>
        <p:sp>
          <p:nvSpPr>
            <p:cNvPr id="240" name="How much time to execute a program?"/>
            <p:cNvSpPr txBox="1"/>
            <p:nvPr/>
          </p:nvSpPr>
          <p:spPr>
            <a:xfrm>
              <a:off x="373489" y="205125"/>
              <a:ext cx="14429894" cy="4861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t">
              <a:noAutofit/>
            </a:bodyPr>
            <a:lstStyle>
              <a:lvl1pPr algn="ctr">
                <a:defRPr sz="2800" b="1"/>
              </a:lvl1pPr>
            </a:lstStyle>
            <a:p>
              <a:r>
                <a:t>How much time to execute a program?</a:t>
              </a:r>
            </a:p>
          </p:txBody>
        </p:sp>
      </p:grpSp>
      <p:sp>
        <p:nvSpPr>
          <p:cNvPr id="242" name="Google Shape;187;p41"/>
          <p:cNvSpPr txBox="1"/>
          <p:nvPr/>
        </p:nvSpPr>
        <p:spPr>
          <a:xfrm>
            <a:off x="8823489" y="3417873"/>
            <a:ext cx="14785917" cy="174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sz="2800">
                <a:solidFill>
                  <a:srgbClr val="7F7F7F"/>
                </a:solidFill>
              </a:defRPr>
            </a:pPr>
            <a:r>
              <a:rPr dirty="0"/>
              <a:t>Run a single job first to estimate time and use this as a guide to figure out how much time other similar jobs might require.</a:t>
            </a:r>
            <a:endParaRPr dirty="0">
              <a:solidFill>
                <a:srgbClr val="000000"/>
              </a:solidFill>
            </a:endParaRPr>
          </a:p>
          <a:p>
            <a:pPr>
              <a:defRPr>
                <a:solidFill>
                  <a:srgbClr val="000000"/>
                </a:solidFill>
              </a:defRPr>
            </a:pPr>
            <a:endParaRPr sz="2800" dirty="0">
              <a:solidFill>
                <a:srgbClr val="7F7F7F"/>
              </a:solidFill>
            </a:endParaRPr>
          </a:p>
          <a:p>
            <a:pPr>
              <a:defRPr sz="2800">
                <a:solidFill>
                  <a:srgbClr val="7F7F7F"/>
                </a:solidFill>
              </a:defRPr>
            </a:pPr>
            <a:r>
              <a:rPr dirty="0"/>
              <a:t>Use the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usr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/bin/time </a:t>
            </a:r>
            <a:r>
              <a:rPr dirty="0"/>
              <a:t>command OR use 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qstat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3231</Words>
  <Application>Microsoft Macintosh PowerPoint</Application>
  <PresentationFormat>Custom</PresentationFormat>
  <Paragraphs>265</Paragraphs>
  <Slides>34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Courier</vt:lpstr>
      <vt:lpstr>Helvetica Neue</vt:lpstr>
      <vt:lpstr>Lato</vt:lpstr>
      <vt:lpstr>Merriweather Sans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Thilde Bagger Terkelsen</cp:lastModifiedBy>
  <cp:revision>1</cp:revision>
  <dcterms:modified xsi:type="dcterms:W3CDTF">2021-03-24T09:20:04Z</dcterms:modified>
</cp:coreProperties>
</file>